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9"/>
  </p:notesMasterIdLst>
  <p:sldIdLst>
    <p:sldId id="1731" r:id="rId2"/>
    <p:sldId id="1747" r:id="rId3"/>
    <p:sldId id="1748" r:id="rId4"/>
    <p:sldId id="1749" r:id="rId5"/>
    <p:sldId id="1751" r:id="rId6"/>
    <p:sldId id="1752" r:id="rId7"/>
    <p:sldId id="1753" r:id="rId8"/>
    <p:sldId id="1754" r:id="rId9"/>
    <p:sldId id="1756" r:id="rId10"/>
    <p:sldId id="1758" r:id="rId11"/>
    <p:sldId id="1759" r:id="rId12"/>
    <p:sldId id="1760" r:id="rId13"/>
    <p:sldId id="1761" r:id="rId14"/>
    <p:sldId id="1762" r:id="rId15"/>
    <p:sldId id="1763" r:id="rId16"/>
    <p:sldId id="1764" r:id="rId17"/>
    <p:sldId id="173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CF0DC45-BC6A-3D49-B6D7-BF7D866CE00A}">
          <p14:sldIdLst>
            <p14:sldId id="1731"/>
            <p14:sldId id="1747"/>
            <p14:sldId id="1748"/>
            <p14:sldId id="1749"/>
            <p14:sldId id="1751"/>
            <p14:sldId id="1752"/>
            <p14:sldId id="1753"/>
            <p14:sldId id="1754"/>
            <p14:sldId id="1756"/>
            <p14:sldId id="1758"/>
            <p14:sldId id="1759"/>
            <p14:sldId id="1760"/>
            <p14:sldId id="1761"/>
            <p14:sldId id="1762"/>
            <p14:sldId id="1763"/>
            <p14:sldId id="1764"/>
            <p14:sldId id="173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8119"/>
    <a:srgbClr val="2E142E"/>
    <a:srgbClr val="2E14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48"/>
    <p:restoredTop sz="81230"/>
  </p:normalViewPr>
  <p:slideViewPr>
    <p:cSldViewPr snapToGrid="0" snapToObjects="1">
      <p:cViewPr varScale="1">
        <p:scale>
          <a:sx n="180" d="100"/>
          <a:sy n="180" d="100"/>
        </p:scale>
        <p:origin x="11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DE8460-BAE6-0340-935C-96617462F33C}" type="datetimeFigureOut">
              <a:t>24/03/2020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E15B1A-F21C-AE42-98F0-9AFA2172AEE1}" type="slidenum">
              <a:t>‹#›</a:t>
            </a:fld>
            <a:endParaRPr lang="en-US"/>
          </a:p>
        </p:txBody>
      </p:sp>
    </p:spTree>
    <p:extLst>
      <p:ext uri="{BB962C8B-B14F-4D97-AF65-F5344CB8AC3E}">
        <p14:creationId xmlns:p14="http://schemas.microsoft.com/office/powerpoint/2010/main" val="2780089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631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348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2603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2190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6279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5671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3191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7579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8209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064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823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4230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563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486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8195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F1B281-A553-4E40-BF35-E6F2C077AE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11177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B414DC-09EF-CA49-BF3A-D2E0D0104AFC}"/>
              </a:ext>
            </a:extLst>
          </p:cNvPr>
          <p:cNvSpPr txBox="1"/>
          <p:nvPr userDrawn="1"/>
        </p:nvSpPr>
        <p:spPr>
          <a:xfrm>
            <a:off x="567515" y="5670884"/>
            <a:ext cx="3192303" cy="738664"/>
          </a:xfrm>
          <a:prstGeom prst="rect">
            <a:avLst/>
          </a:prstGeom>
          <a:noFill/>
        </p:spPr>
        <p:txBody>
          <a:bodyPr wrap="square" rtlCol="0">
            <a:spAutoFit/>
          </a:bodyPr>
          <a:lstStyle/>
          <a:p>
            <a:r>
              <a:rPr lang="en-US" sz="4200" b="1">
                <a:latin typeface="Myriad Pro Semibold" panose="020B0503030403020204" pitchFamily="34" charset="0"/>
              </a:rPr>
              <a:t>supermus</a:t>
            </a:r>
            <a:r>
              <a:rPr lang="en-US" sz="4200" b="1">
                <a:solidFill>
                  <a:schemeClr val="bg1">
                    <a:lumMod val="75000"/>
                  </a:schemeClr>
                </a:solidFill>
                <a:latin typeface="Myriad Pro Semibold" panose="020B0503030403020204" pitchFamily="34" charset="0"/>
              </a:rPr>
              <a:t>.be</a:t>
            </a:r>
          </a:p>
        </p:txBody>
      </p:sp>
      <p:sp>
        <p:nvSpPr>
          <p:cNvPr id="6" name="TextBox 5">
            <a:extLst>
              <a:ext uri="{FF2B5EF4-FFF2-40B4-BE49-F238E27FC236}">
                <a16:creationId xmlns:a16="http://schemas.microsoft.com/office/drawing/2014/main" id="{AD5689D6-96C8-5640-8F60-6F9D2AA54F81}"/>
              </a:ext>
            </a:extLst>
          </p:cNvPr>
          <p:cNvSpPr txBox="1"/>
          <p:nvPr userDrawn="1"/>
        </p:nvSpPr>
        <p:spPr>
          <a:xfrm>
            <a:off x="3686327" y="5862352"/>
            <a:ext cx="3061384" cy="461665"/>
          </a:xfrm>
          <a:prstGeom prst="rect">
            <a:avLst/>
          </a:prstGeom>
          <a:noFill/>
        </p:spPr>
        <p:txBody>
          <a:bodyPr wrap="square" rtlCol="0">
            <a:spAutoFit/>
          </a:bodyPr>
          <a:lstStyle/>
          <a:p>
            <a:r>
              <a:rPr lang="en-US" sz="2400">
                <a:latin typeface="Myriad Pro Light" panose="020B0403030403020204" pitchFamily="34" charset="0"/>
              </a:rPr>
              <a:t>watch &amp; learn</a:t>
            </a:r>
          </a:p>
        </p:txBody>
      </p:sp>
      <p:pic>
        <p:nvPicPr>
          <p:cNvPr id="8" name="Picture 7" descr="A picture containing drawing&#10;&#10;Description automatically generated">
            <a:extLst>
              <a:ext uri="{FF2B5EF4-FFF2-40B4-BE49-F238E27FC236}">
                <a16:creationId xmlns:a16="http://schemas.microsoft.com/office/drawing/2014/main" id="{EB14D325-7D1B-A249-8705-680DB4DC535E}"/>
              </a:ext>
            </a:extLst>
          </p:cNvPr>
          <p:cNvPicPr>
            <a:picLocks noChangeAspect="1"/>
          </p:cNvPicPr>
          <p:nvPr userDrawn="1"/>
        </p:nvPicPr>
        <p:blipFill rotWithShape="1">
          <a:blip r:embed="rId2"/>
          <a:srcRect l="5" r="18763"/>
          <a:stretch/>
        </p:blipFill>
        <p:spPr>
          <a:xfrm>
            <a:off x="6828000" y="0"/>
            <a:ext cx="5364000" cy="6858000"/>
          </a:xfrm>
          <a:prstGeom prst="rect">
            <a:avLst/>
          </a:prstGeom>
        </p:spPr>
      </p:pic>
    </p:spTree>
    <p:extLst>
      <p:ext uri="{BB962C8B-B14F-4D97-AF65-F5344CB8AC3E}">
        <p14:creationId xmlns:p14="http://schemas.microsoft.com/office/powerpoint/2010/main" val="1079763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9333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2EB4158-4B8E-044B-B6B0-0DD1ACE26910}"/>
              </a:ext>
            </a:extLst>
          </p:cNvPr>
          <p:cNvSpPr/>
          <p:nvPr userDrawn="1"/>
        </p:nvSpPr>
        <p:spPr>
          <a:xfrm>
            <a:off x="0" y="6018466"/>
            <a:ext cx="12192000" cy="839534"/>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BC16F9B-7E79-F644-8D96-4248006189FD}"/>
              </a:ext>
            </a:extLst>
          </p:cNvPr>
          <p:cNvSpPr txBox="1"/>
          <p:nvPr userDrawn="1"/>
        </p:nvSpPr>
        <p:spPr>
          <a:xfrm>
            <a:off x="500186" y="217036"/>
            <a:ext cx="2223037" cy="415498"/>
          </a:xfrm>
          <a:prstGeom prst="rect">
            <a:avLst/>
          </a:prstGeom>
          <a:noFill/>
        </p:spPr>
        <p:txBody>
          <a:bodyPr wrap="square" rtlCol="0">
            <a:spAutoFit/>
          </a:bodyPr>
          <a:lstStyle/>
          <a:p>
            <a:r>
              <a:rPr lang="en-US" sz="2100" b="1">
                <a:latin typeface="Myriad Pro Semibold" panose="020B0503030403020204" pitchFamily="34" charset="0"/>
              </a:rPr>
              <a:t>supermus</a:t>
            </a:r>
            <a:r>
              <a:rPr lang="en-US" sz="2100" b="1">
                <a:solidFill>
                  <a:schemeClr val="bg1">
                    <a:lumMod val="75000"/>
                  </a:schemeClr>
                </a:solidFill>
                <a:latin typeface="Myriad Pro Semibold" panose="020B0503030403020204" pitchFamily="34" charset="0"/>
              </a:rPr>
              <a:t>.be</a:t>
            </a:r>
          </a:p>
        </p:txBody>
      </p:sp>
      <p:sp>
        <p:nvSpPr>
          <p:cNvPr id="6" name="TextBox 5">
            <a:extLst>
              <a:ext uri="{FF2B5EF4-FFF2-40B4-BE49-F238E27FC236}">
                <a16:creationId xmlns:a16="http://schemas.microsoft.com/office/drawing/2014/main" id="{EAAE2DC6-31A1-F046-87F9-99EDC01AEA0C}"/>
              </a:ext>
            </a:extLst>
          </p:cNvPr>
          <p:cNvSpPr txBox="1"/>
          <p:nvPr userDrawn="1"/>
        </p:nvSpPr>
        <p:spPr>
          <a:xfrm>
            <a:off x="2089317" y="311416"/>
            <a:ext cx="1090778" cy="276999"/>
          </a:xfrm>
          <a:prstGeom prst="rect">
            <a:avLst/>
          </a:prstGeom>
          <a:noFill/>
        </p:spPr>
        <p:txBody>
          <a:bodyPr wrap="square" rtlCol="0">
            <a:spAutoFit/>
          </a:bodyPr>
          <a:lstStyle/>
          <a:p>
            <a:r>
              <a:rPr lang="en-US" sz="1200">
                <a:solidFill>
                  <a:srgbClr val="D68119"/>
                </a:solidFill>
                <a:latin typeface="Myriad Pro Light" panose="020B0403030403020204" pitchFamily="34" charset="0"/>
              </a:rPr>
              <a:t>watch &amp; learn</a:t>
            </a:r>
          </a:p>
        </p:txBody>
      </p:sp>
      <p:cxnSp>
        <p:nvCxnSpPr>
          <p:cNvPr id="7" name="Straight Connector 6">
            <a:extLst>
              <a:ext uri="{FF2B5EF4-FFF2-40B4-BE49-F238E27FC236}">
                <a16:creationId xmlns:a16="http://schemas.microsoft.com/office/drawing/2014/main" id="{F2ACA306-1FE7-1445-87E3-70922E0D364F}"/>
              </a:ext>
            </a:extLst>
          </p:cNvPr>
          <p:cNvCxnSpPr>
            <a:cxnSpLocks/>
          </p:cNvCxnSpPr>
          <p:nvPr userDrawn="1"/>
        </p:nvCxnSpPr>
        <p:spPr>
          <a:xfrm>
            <a:off x="587458" y="608822"/>
            <a:ext cx="2420039"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DA1359E-26D0-D544-9CF9-A4B3C46EB1D4}"/>
              </a:ext>
            </a:extLst>
          </p:cNvPr>
          <p:cNvSpPr/>
          <p:nvPr userDrawn="1"/>
        </p:nvSpPr>
        <p:spPr>
          <a:xfrm>
            <a:off x="587458" y="593346"/>
            <a:ext cx="179942" cy="45719"/>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2933F4B4-A672-F542-A79E-F6746EB931AF}"/>
              </a:ext>
            </a:extLst>
          </p:cNvPr>
          <p:cNvSpPr/>
          <p:nvPr userDrawn="1"/>
        </p:nvSpPr>
        <p:spPr>
          <a:xfrm rot="5400000">
            <a:off x="580092" y="668656"/>
            <a:ext cx="106807" cy="92075"/>
          </a:xfrm>
          <a:prstGeom prst="triangle">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0AD0744-BEE4-C347-B968-B0B7D0F8CD74}"/>
              </a:ext>
            </a:extLst>
          </p:cNvPr>
          <p:cNvSpPr txBox="1"/>
          <p:nvPr userDrawn="1"/>
        </p:nvSpPr>
        <p:spPr>
          <a:xfrm>
            <a:off x="9509431" y="6149010"/>
            <a:ext cx="2352063" cy="461665"/>
          </a:xfrm>
          <a:prstGeom prst="rect">
            <a:avLst/>
          </a:prstGeom>
          <a:noFill/>
        </p:spPr>
        <p:txBody>
          <a:bodyPr wrap="square" rtlCol="0">
            <a:spAutoFit/>
          </a:bodyPr>
          <a:lstStyle/>
          <a:p>
            <a:pPr algn="r"/>
            <a:r>
              <a:rPr lang="en-US" sz="1200">
                <a:solidFill>
                  <a:schemeClr val="bg1"/>
                </a:solidFill>
                <a:latin typeface="Myriad Pro Light" panose="020B0403030403020204" pitchFamily="34" charset="0"/>
              </a:rPr>
              <a:t>user-oriented digital training</a:t>
            </a:r>
          </a:p>
          <a:p>
            <a:pPr algn="r"/>
            <a:r>
              <a:rPr lang="en-US" sz="1200">
                <a:solidFill>
                  <a:schemeClr val="bg1"/>
                </a:solidFill>
                <a:latin typeface="Myriad Pro Light" panose="020B0403030403020204" pitchFamily="34" charset="0"/>
              </a:rPr>
              <a:t>video • animation • serious games</a:t>
            </a:r>
          </a:p>
        </p:txBody>
      </p:sp>
      <p:sp>
        <p:nvSpPr>
          <p:cNvPr id="16" name="Content Placeholder 15">
            <a:extLst>
              <a:ext uri="{FF2B5EF4-FFF2-40B4-BE49-F238E27FC236}">
                <a16:creationId xmlns:a16="http://schemas.microsoft.com/office/drawing/2014/main" id="{EA92AA33-E2DD-154D-A105-9A9E6652D26F}"/>
              </a:ext>
            </a:extLst>
          </p:cNvPr>
          <p:cNvSpPr>
            <a:spLocks noGrp="1"/>
          </p:cNvSpPr>
          <p:nvPr>
            <p:ph sz="quarter" idx="10"/>
          </p:nvPr>
        </p:nvSpPr>
        <p:spPr>
          <a:xfrm>
            <a:off x="566592" y="1016000"/>
            <a:ext cx="11228533" cy="4754563"/>
          </a:xfrm>
          <a:prstGeom prst="rect">
            <a:avLst/>
          </a:prstGeom>
        </p:spPr>
        <p:txBody>
          <a:bodyPr/>
          <a:lstStyle>
            <a:lvl1pPr marL="0" indent="0">
              <a:buNone/>
              <a:defRPr sz="1400"/>
            </a:lvl1pPr>
          </a:lstStyle>
          <a:p>
            <a:pPr lvl="0"/>
            <a:r>
              <a:rPr lang="en-GB"/>
              <a:t>Click to edit Master text styles</a:t>
            </a:r>
          </a:p>
        </p:txBody>
      </p:sp>
      <p:pic>
        <p:nvPicPr>
          <p:cNvPr id="17" name="Picture 16">
            <a:extLst>
              <a:ext uri="{FF2B5EF4-FFF2-40B4-BE49-F238E27FC236}">
                <a16:creationId xmlns:a16="http://schemas.microsoft.com/office/drawing/2014/main" id="{C34A3EFD-DCD6-5548-88EE-2760686A2CC8}"/>
              </a:ext>
            </a:extLst>
          </p:cNvPr>
          <p:cNvPicPr>
            <a:picLocks noChangeAspect="1"/>
          </p:cNvPicPr>
          <p:nvPr userDrawn="1"/>
        </p:nvPicPr>
        <p:blipFill>
          <a:blip r:embed="rId2"/>
          <a:stretch>
            <a:fillRect/>
          </a:stretch>
        </p:blipFill>
        <p:spPr>
          <a:xfrm>
            <a:off x="10902131" y="265546"/>
            <a:ext cx="744939" cy="768969"/>
          </a:xfrm>
          <a:prstGeom prst="rect">
            <a:avLst/>
          </a:prstGeom>
        </p:spPr>
      </p:pic>
    </p:spTree>
    <p:extLst>
      <p:ext uri="{BB962C8B-B14F-4D97-AF65-F5344CB8AC3E}">
        <p14:creationId xmlns:p14="http://schemas.microsoft.com/office/powerpoint/2010/main" val="899059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25D858F-B4D9-4448-8DCC-BED7B33529FD}"/>
              </a:ext>
            </a:extLst>
          </p:cNvPr>
          <p:cNvSpPr/>
          <p:nvPr userDrawn="1"/>
        </p:nvSpPr>
        <p:spPr>
          <a:xfrm>
            <a:off x="0" y="6018466"/>
            <a:ext cx="12192000" cy="839534"/>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0AD0744-BEE4-C347-B968-B0B7D0F8CD74}"/>
              </a:ext>
            </a:extLst>
          </p:cNvPr>
          <p:cNvSpPr txBox="1"/>
          <p:nvPr userDrawn="1"/>
        </p:nvSpPr>
        <p:spPr>
          <a:xfrm>
            <a:off x="9509431" y="6149010"/>
            <a:ext cx="2352063" cy="461665"/>
          </a:xfrm>
          <a:prstGeom prst="rect">
            <a:avLst/>
          </a:prstGeom>
          <a:noFill/>
        </p:spPr>
        <p:txBody>
          <a:bodyPr wrap="square" rtlCol="0">
            <a:spAutoFit/>
          </a:bodyPr>
          <a:lstStyle/>
          <a:p>
            <a:pPr algn="r"/>
            <a:r>
              <a:rPr lang="en-US" sz="1200">
                <a:solidFill>
                  <a:schemeClr val="bg1"/>
                </a:solidFill>
                <a:latin typeface="Myriad Pro Light" panose="020B0403030403020204" pitchFamily="34" charset="0"/>
              </a:rPr>
              <a:t>user-oriented digital training</a:t>
            </a:r>
          </a:p>
          <a:p>
            <a:pPr algn="r"/>
            <a:r>
              <a:rPr lang="en-US" sz="1200">
                <a:solidFill>
                  <a:schemeClr val="bg1"/>
                </a:solidFill>
                <a:latin typeface="Myriad Pro Light" panose="020B0403030403020204" pitchFamily="34" charset="0"/>
              </a:rPr>
              <a:t>video • animation • serious games</a:t>
            </a:r>
          </a:p>
        </p:txBody>
      </p:sp>
      <p:sp>
        <p:nvSpPr>
          <p:cNvPr id="11" name="TextBox 10">
            <a:extLst>
              <a:ext uri="{FF2B5EF4-FFF2-40B4-BE49-F238E27FC236}">
                <a16:creationId xmlns:a16="http://schemas.microsoft.com/office/drawing/2014/main" id="{C8EAB61C-5666-D546-A23A-99E0BEB2B44E}"/>
              </a:ext>
            </a:extLst>
          </p:cNvPr>
          <p:cNvSpPr txBox="1"/>
          <p:nvPr userDrawn="1"/>
        </p:nvSpPr>
        <p:spPr>
          <a:xfrm>
            <a:off x="500186" y="217036"/>
            <a:ext cx="2223037" cy="415498"/>
          </a:xfrm>
          <a:prstGeom prst="rect">
            <a:avLst/>
          </a:prstGeom>
          <a:noFill/>
        </p:spPr>
        <p:txBody>
          <a:bodyPr wrap="square" rtlCol="0">
            <a:spAutoFit/>
          </a:bodyPr>
          <a:lstStyle/>
          <a:p>
            <a:r>
              <a:rPr lang="en-US" sz="2100" b="1">
                <a:latin typeface="Myriad Pro Semibold" panose="020B0503030403020204" pitchFamily="34" charset="0"/>
              </a:rPr>
              <a:t>supermus</a:t>
            </a:r>
            <a:r>
              <a:rPr lang="en-US" sz="2100" b="1">
                <a:solidFill>
                  <a:schemeClr val="bg1">
                    <a:lumMod val="75000"/>
                  </a:schemeClr>
                </a:solidFill>
                <a:latin typeface="Myriad Pro Semibold" panose="020B0503030403020204" pitchFamily="34" charset="0"/>
              </a:rPr>
              <a:t>.be</a:t>
            </a:r>
          </a:p>
        </p:txBody>
      </p:sp>
      <p:sp>
        <p:nvSpPr>
          <p:cNvPr id="13" name="TextBox 12">
            <a:extLst>
              <a:ext uri="{FF2B5EF4-FFF2-40B4-BE49-F238E27FC236}">
                <a16:creationId xmlns:a16="http://schemas.microsoft.com/office/drawing/2014/main" id="{1A3E16FA-B078-5D40-8FC8-7DDA13F48E66}"/>
              </a:ext>
            </a:extLst>
          </p:cNvPr>
          <p:cNvSpPr txBox="1"/>
          <p:nvPr userDrawn="1"/>
        </p:nvSpPr>
        <p:spPr>
          <a:xfrm>
            <a:off x="2089317" y="311416"/>
            <a:ext cx="1090778" cy="276999"/>
          </a:xfrm>
          <a:prstGeom prst="rect">
            <a:avLst/>
          </a:prstGeom>
          <a:noFill/>
        </p:spPr>
        <p:txBody>
          <a:bodyPr wrap="square" rtlCol="0">
            <a:spAutoFit/>
          </a:bodyPr>
          <a:lstStyle/>
          <a:p>
            <a:r>
              <a:rPr lang="en-US" sz="1200">
                <a:solidFill>
                  <a:srgbClr val="D68119"/>
                </a:solidFill>
                <a:latin typeface="Myriad Pro Light" panose="020B0403030403020204" pitchFamily="34" charset="0"/>
              </a:rPr>
              <a:t>watch &amp; learn</a:t>
            </a:r>
          </a:p>
        </p:txBody>
      </p:sp>
      <p:cxnSp>
        <p:nvCxnSpPr>
          <p:cNvPr id="14" name="Straight Connector 13">
            <a:extLst>
              <a:ext uri="{FF2B5EF4-FFF2-40B4-BE49-F238E27FC236}">
                <a16:creationId xmlns:a16="http://schemas.microsoft.com/office/drawing/2014/main" id="{577C87B9-CC49-5D41-A060-95E853D7CFEE}"/>
              </a:ext>
            </a:extLst>
          </p:cNvPr>
          <p:cNvCxnSpPr>
            <a:cxnSpLocks/>
          </p:cNvCxnSpPr>
          <p:nvPr userDrawn="1"/>
        </p:nvCxnSpPr>
        <p:spPr>
          <a:xfrm>
            <a:off x="587458" y="608822"/>
            <a:ext cx="2420039"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D3D94F99-623F-964E-BB4F-53C2FD5F69A8}"/>
              </a:ext>
            </a:extLst>
          </p:cNvPr>
          <p:cNvSpPr/>
          <p:nvPr userDrawn="1"/>
        </p:nvSpPr>
        <p:spPr>
          <a:xfrm>
            <a:off x="587458" y="593346"/>
            <a:ext cx="179942" cy="45719"/>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DE800FC9-E11A-CF4A-BDB2-7284089F7D1C}"/>
              </a:ext>
            </a:extLst>
          </p:cNvPr>
          <p:cNvSpPr/>
          <p:nvPr userDrawn="1"/>
        </p:nvSpPr>
        <p:spPr>
          <a:xfrm rot="5400000">
            <a:off x="580092" y="668656"/>
            <a:ext cx="106807" cy="92075"/>
          </a:xfrm>
          <a:prstGeom prst="triangle">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5196F96A-C037-CB40-B807-4390B57BA6D5}"/>
              </a:ext>
            </a:extLst>
          </p:cNvPr>
          <p:cNvCxnSpPr>
            <a:cxnSpLocks/>
          </p:cNvCxnSpPr>
          <p:nvPr userDrawn="1"/>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12551D19-0D5B-434E-9210-C0BF71E41451}"/>
              </a:ext>
            </a:extLst>
          </p:cNvPr>
          <p:cNvPicPr>
            <a:picLocks noChangeAspect="1"/>
          </p:cNvPicPr>
          <p:nvPr userDrawn="1"/>
        </p:nvPicPr>
        <p:blipFill>
          <a:blip r:embed="rId2"/>
          <a:stretch>
            <a:fillRect/>
          </a:stretch>
        </p:blipFill>
        <p:spPr>
          <a:xfrm>
            <a:off x="10902131" y="265546"/>
            <a:ext cx="744939" cy="768969"/>
          </a:xfrm>
          <a:prstGeom prst="rect">
            <a:avLst/>
          </a:prstGeom>
        </p:spPr>
      </p:pic>
    </p:spTree>
    <p:extLst>
      <p:ext uri="{BB962C8B-B14F-4D97-AF65-F5344CB8AC3E}">
        <p14:creationId xmlns:p14="http://schemas.microsoft.com/office/powerpoint/2010/main" val="3777353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A695F9C-5B04-3D45-8ACC-186746ADBAA9}"/>
              </a:ext>
            </a:extLst>
          </p:cNvPr>
          <p:cNvSpPr/>
          <p:nvPr userDrawn="1"/>
        </p:nvSpPr>
        <p:spPr>
          <a:xfrm>
            <a:off x="0" y="6018466"/>
            <a:ext cx="12192000" cy="839534"/>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0AD0744-BEE4-C347-B968-B0B7D0F8CD74}"/>
              </a:ext>
            </a:extLst>
          </p:cNvPr>
          <p:cNvSpPr txBox="1"/>
          <p:nvPr userDrawn="1"/>
        </p:nvSpPr>
        <p:spPr>
          <a:xfrm>
            <a:off x="9509431" y="6149010"/>
            <a:ext cx="2352063" cy="461665"/>
          </a:xfrm>
          <a:prstGeom prst="rect">
            <a:avLst/>
          </a:prstGeom>
          <a:noFill/>
        </p:spPr>
        <p:txBody>
          <a:bodyPr wrap="square" rtlCol="0">
            <a:spAutoFit/>
          </a:bodyPr>
          <a:lstStyle/>
          <a:p>
            <a:pPr algn="r"/>
            <a:r>
              <a:rPr lang="en-US" sz="1200">
                <a:solidFill>
                  <a:schemeClr val="bg1"/>
                </a:solidFill>
                <a:latin typeface="Myriad Pro Light" panose="020B0403030403020204" pitchFamily="34" charset="0"/>
              </a:rPr>
              <a:t>user-oriented digital training</a:t>
            </a:r>
          </a:p>
          <a:p>
            <a:pPr algn="r"/>
            <a:r>
              <a:rPr lang="en-US" sz="1200">
                <a:solidFill>
                  <a:schemeClr val="bg1"/>
                </a:solidFill>
                <a:latin typeface="Myriad Pro Light" panose="020B0403030403020204" pitchFamily="34" charset="0"/>
              </a:rPr>
              <a:t>video • animation • serious games</a:t>
            </a:r>
          </a:p>
        </p:txBody>
      </p:sp>
      <p:pic>
        <p:nvPicPr>
          <p:cNvPr id="14" name="Afbeelding 7">
            <a:extLst>
              <a:ext uri="{FF2B5EF4-FFF2-40B4-BE49-F238E27FC236}">
                <a16:creationId xmlns:a16="http://schemas.microsoft.com/office/drawing/2014/main" id="{1F0A609A-F9EC-D44E-84FA-FC20B5BDFCD6}"/>
              </a:ext>
            </a:extLst>
          </p:cNvPr>
          <p:cNvPicPr>
            <a:picLocks noChangeAspect="1"/>
          </p:cNvPicPr>
          <p:nvPr userDrawn="1"/>
        </p:nvPicPr>
        <p:blipFill>
          <a:blip r:embed="rId2"/>
          <a:srcRect/>
          <a:stretch/>
        </p:blipFill>
        <p:spPr>
          <a:xfrm>
            <a:off x="566592" y="1008727"/>
            <a:ext cx="8474721" cy="4764549"/>
          </a:xfrm>
          <a:prstGeom prst="rect">
            <a:avLst/>
          </a:prstGeom>
        </p:spPr>
      </p:pic>
      <p:sp>
        <p:nvSpPr>
          <p:cNvPr id="13" name="TextBox 12">
            <a:extLst>
              <a:ext uri="{FF2B5EF4-FFF2-40B4-BE49-F238E27FC236}">
                <a16:creationId xmlns:a16="http://schemas.microsoft.com/office/drawing/2014/main" id="{2A74DBD0-0D6F-E74B-8F89-BB100266A37B}"/>
              </a:ext>
            </a:extLst>
          </p:cNvPr>
          <p:cNvSpPr txBox="1"/>
          <p:nvPr userDrawn="1"/>
        </p:nvSpPr>
        <p:spPr>
          <a:xfrm>
            <a:off x="500186" y="217036"/>
            <a:ext cx="2223037" cy="415498"/>
          </a:xfrm>
          <a:prstGeom prst="rect">
            <a:avLst/>
          </a:prstGeom>
          <a:noFill/>
        </p:spPr>
        <p:txBody>
          <a:bodyPr wrap="square" rtlCol="0">
            <a:spAutoFit/>
          </a:bodyPr>
          <a:lstStyle/>
          <a:p>
            <a:r>
              <a:rPr lang="en-US" sz="2100" b="1">
                <a:latin typeface="Myriad Pro Semibold" panose="020B0503030403020204" pitchFamily="34" charset="0"/>
              </a:rPr>
              <a:t>supermus</a:t>
            </a:r>
            <a:r>
              <a:rPr lang="en-US" sz="2100" b="1">
                <a:solidFill>
                  <a:schemeClr val="bg1">
                    <a:lumMod val="75000"/>
                  </a:schemeClr>
                </a:solidFill>
                <a:latin typeface="Myriad Pro Semibold" panose="020B0503030403020204" pitchFamily="34" charset="0"/>
              </a:rPr>
              <a:t>.be</a:t>
            </a:r>
          </a:p>
        </p:txBody>
      </p:sp>
      <p:sp>
        <p:nvSpPr>
          <p:cNvPr id="15" name="TextBox 14">
            <a:extLst>
              <a:ext uri="{FF2B5EF4-FFF2-40B4-BE49-F238E27FC236}">
                <a16:creationId xmlns:a16="http://schemas.microsoft.com/office/drawing/2014/main" id="{3523CB59-B4B7-8A45-82EC-5AD64E692242}"/>
              </a:ext>
            </a:extLst>
          </p:cNvPr>
          <p:cNvSpPr txBox="1"/>
          <p:nvPr userDrawn="1"/>
        </p:nvSpPr>
        <p:spPr>
          <a:xfrm>
            <a:off x="2089317" y="311416"/>
            <a:ext cx="1090778" cy="276999"/>
          </a:xfrm>
          <a:prstGeom prst="rect">
            <a:avLst/>
          </a:prstGeom>
          <a:noFill/>
        </p:spPr>
        <p:txBody>
          <a:bodyPr wrap="square" rtlCol="0">
            <a:spAutoFit/>
          </a:bodyPr>
          <a:lstStyle/>
          <a:p>
            <a:r>
              <a:rPr lang="en-US" sz="1200">
                <a:solidFill>
                  <a:srgbClr val="D68119"/>
                </a:solidFill>
                <a:latin typeface="Myriad Pro Light" panose="020B0403030403020204" pitchFamily="34" charset="0"/>
              </a:rPr>
              <a:t>watch &amp; learn</a:t>
            </a:r>
          </a:p>
        </p:txBody>
      </p:sp>
      <p:cxnSp>
        <p:nvCxnSpPr>
          <p:cNvPr id="16" name="Straight Connector 15">
            <a:extLst>
              <a:ext uri="{FF2B5EF4-FFF2-40B4-BE49-F238E27FC236}">
                <a16:creationId xmlns:a16="http://schemas.microsoft.com/office/drawing/2014/main" id="{737643A3-4D53-404D-BD9D-C2431A428558}"/>
              </a:ext>
            </a:extLst>
          </p:cNvPr>
          <p:cNvCxnSpPr>
            <a:cxnSpLocks/>
          </p:cNvCxnSpPr>
          <p:nvPr userDrawn="1"/>
        </p:nvCxnSpPr>
        <p:spPr>
          <a:xfrm>
            <a:off x="587458" y="608822"/>
            <a:ext cx="2420039"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2A40975-F804-734C-B287-1CFBD9655A08}"/>
              </a:ext>
            </a:extLst>
          </p:cNvPr>
          <p:cNvSpPr/>
          <p:nvPr userDrawn="1"/>
        </p:nvSpPr>
        <p:spPr>
          <a:xfrm>
            <a:off x="587458" y="593346"/>
            <a:ext cx="179942" cy="45719"/>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7CEFB018-5614-CB49-B4F6-34FE6477086F}"/>
              </a:ext>
            </a:extLst>
          </p:cNvPr>
          <p:cNvSpPr/>
          <p:nvPr userDrawn="1"/>
        </p:nvSpPr>
        <p:spPr>
          <a:xfrm rot="5400000">
            <a:off x="580092" y="668656"/>
            <a:ext cx="106807" cy="92075"/>
          </a:xfrm>
          <a:prstGeom prst="triangle">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279C31B4-F1A5-CE46-802D-B7C56865FAB3}"/>
              </a:ext>
            </a:extLst>
          </p:cNvPr>
          <p:cNvCxnSpPr>
            <a:cxnSpLocks/>
          </p:cNvCxnSpPr>
          <p:nvPr userDrawn="1"/>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DDDBBE3-1B57-B74C-AAE9-F4E189FCEF6B}"/>
              </a:ext>
            </a:extLst>
          </p:cNvPr>
          <p:cNvPicPr>
            <a:picLocks noChangeAspect="1"/>
          </p:cNvPicPr>
          <p:nvPr userDrawn="1"/>
        </p:nvPicPr>
        <p:blipFill>
          <a:blip r:embed="rId3"/>
          <a:stretch>
            <a:fillRect/>
          </a:stretch>
        </p:blipFill>
        <p:spPr>
          <a:xfrm>
            <a:off x="10902131" y="265546"/>
            <a:ext cx="744939" cy="768969"/>
          </a:xfrm>
          <a:prstGeom prst="rect">
            <a:avLst/>
          </a:prstGeom>
        </p:spPr>
      </p:pic>
    </p:spTree>
    <p:extLst>
      <p:ext uri="{BB962C8B-B14F-4D97-AF65-F5344CB8AC3E}">
        <p14:creationId xmlns:p14="http://schemas.microsoft.com/office/powerpoint/2010/main" val="1280367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DF85B8B-CE45-A04D-89FC-E0B59AC2DEF2}"/>
              </a:ext>
            </a:extLst>
          </p:cNvPr>
          <p:cNvSpPr/>
          <p:nvPr userDrawn="1"/>
        </p:nvSpPr>
        <p:spPr>
          <a:xfrm>
            <a:off x="0" y="6018466"/>
            <a:ext cx="12192000" cy="839534"/>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0AD0744-BEE4-C347-B968-B0B7D0F8CD74}"/>
              </a:ext>
            </a:extLst>
          </p:cNvPr>
          <p:cNvSpPr txBox="1"/>
          <p:nvPr userDrawn="1"/>
        </p:nvSpPr>
        <p:spPr>
          <a:xfrm>
            <a:off x="9509431" y="6149010"/>
            <a:ext cx="2352063" cy="461665"/>
          </a:xfrm>
          <a:prstGeom prst="rect">
            <a:avLst/>
          </a:prstGeom>
          <a:noFill/>
        </p:spPr>
        <p:txBody>
          <a:bodyPr wrap="square" rtlCol="0">
            <a:spAutoFit/>
          </a:bodyPr>
          <a:lstStyle/>
          <a:p>
            <a:pPr algn="r"/>
            <a:r>
              <a:rPr lang="en-US" sz="1200">
                <a:solidFill>
                  <a:schemeClr val="bg1"/>
                </a:solidFill>
                <a:latin typeface="Myriad Pro Light" panose="020B0403030403020204" pitchFamily="34" charset="0"/>
              </a:rPr>
              <a:t>user-oriented digital training</a:t>
            </a:r>
          </a:p>
          <a:p>
            <a:pPr algn="r"/>
            <a:r>
              <a:rPr lang="en-US" sz="1200">
                <a:solidFill>
                  <a:schemeClr val="bg1"/>
                </a:solidFill>
                <a:latin typeface="Myriad Pro Light" panose="020B0403030403020204" pitchFamily="34" charset="0"/>
              </a:rPr>
              <a:t>video • animation • serious games</a:t>
            </a:r>
          </a:p>
        </p:txBody>
      </p:sp>
      <p:pic>
        <p:nvPicPr>
          <p:cNvPr id="14" name="Afbeelding 7">
            <a:extLst>
              <a:ext uri="{FF2B5EF4-FFF2-40B4-BE49-F238E27FC236}">
                <a16:creationId xmlns:a16="http://schemas.microsoft.com/office/drawing/2014/main" id="{646DD918-43B2-7147-AC81-4865EC44BA17}"/>
              </a:ext>
            </a:extLst>
          </p:cNvPr>
          <p:cNvPicPr>
            <a:picLocks noChangeAspect="1"/>
          </p:cNvPicPr>
          <p:nvPr userDrawn="1"/>
        </p:nvPicPr>
        <p:blipFill>
          <a:blip r:embed="rId2"/>
          <a:srcRect/>
          <a:stretch/>
        </p:blipFill>
        <p:spPr>
          <a:xfrm>
            <a:off x="566592" y="1006247"/>
            <a:ext cx="8474721" cy="4767030"/>
          </a:xfrm>
          <a:prstGeom prst="rect">
            <a:avLst/>
          </a:prstGeom>
        </p:spPr>
      </p:pic>
      <p:sp>
        <p:nvSpPr>
          <p:cNvPr id="13" name="TextBox 12">
            <a:extLst>
              <a:ext uri="{FF2B5EF4-FFF2-40B4-BE49-F238E27FC236}">
                <a16:creationId xmlns:a16="http://schemas.microsoft.com/office/drawing/2014/main" id="{A9C6C674-3912-C746-B701-B099CF228BF8}"/>
              </a:ext>
            </a:extLst>
          </p:cNvPr>
          <p:cNvSpPr txBox="1"/>
          <p:nvPr userDrawn="1"/>
        </p:nvSpPr>
        <p:spPr>
          <a:xfrm>
            <a:off x="500186" y="217036"/>
            <a:ext cx="2223037" cy="415498"/>
          </a:xfrm>
          <a:prstGeom prst="rect">
            <a:avLst/>
          </a:prstGeom>
          <a:noFill/>
        </p:spPr>
        <p:txBody>
          <a:bodyPr wrap="square" rtlCol="0">
            <a:spAutoFit/>
          </a:bodyPr>
          <a:lstStyle/>
          <a:p>
            <a:r>
              <a:rPr lang="en-US" sz="2100" b="1">
                <a:latin typeface="Myriad Pro Semibold" panose="020B0503030403020204" pitchFamily="34" charset="0"/>
              </a:rPr>
              <a:t>supermus</a:t>
            </a:r>
            <a:r>
              <a:rPr lang="en-US" sz="2100" b="1">
                <a:solidFill>
                  <a:schemeClr val="bg1">
                    <a:lumMod val="75000"/>
                  </a:schemeClr>
                </a:solidFill>
                <a:latin typeface="Myriad Pro Semibold" panose="020B0503030403020204" pitchFamily="34" charset="0"/>
              </a:rPr>
              <a:t>.be</a:t>
            </a:r>
          </a:p>
        </p:txBody>
      </p:sp>
      <p:sp>
        <p:nvSpPr>
          <p:cNvPr id="15" name="TextBox 14">
            <a:extLst>
              <a:ext uri="{FF2B5EF4-FFF2-40B4-BE49-F238E27FC236}">
                <a16:creationId xmlns:a16="http://schemas.microsoft.com/office/drawing/2014/main" id="{8CA6E1FA-1701-A049-9DCF-B945DAFC5F95}"/>
              </a:ext>
            </a:extLst>
          </p:cNvPr>
          <p:cNvSpPr txBox="1"/>
          <p:nvPr userDrawn="1"/>
        </p:nvSpPr>
        <p:spPr>
          <a:xfrm>
            <a:off x="2089317" y="311416"/>
            <a:ext cx="1090778" cy="276999"/>
          </a:xfrm>
          <a:prstGeom prst="rect">
            <a:avLst/>
          </a:prstGeom>
          <a:noFill/>
        </p:spPr>
        <p:txBody>
          <a:bodyPr wrap="square" rtlCol="0">
            <a:spAutoFit/>
          </a:bodyPr>
          <a:lstStyle/>
          <a:p>
            <a:r>
              <a:rPr lang="en-US" sz="1200">
                <a:solidFill>
                  <a:srgbClr val="D68119"/>
                </a:solidFill>
                <a:latin typeface="Myriad Pro Light" panose="020B0403030403020204" pitchFamily="34" charset="0"/>
              </a:rPr>
              <a:t>watch &amp; learn</a:t>
            </a:r>
          </a:p>
        </p:txBody>
      </p:sp>
      <p:cxnSp>
        <p:nvCxnSpPr>
          <p:cNvPr id="16" name="Straight Connector 15">
            <a:extLst>
              <a:ext uri="{FF2B5EF4-FFF2-40B4-BE49-F238E27FC236}">
                <a16:creationId xmlns:a16="http://schemas.microsoft.com/office/drawing/2014/main" id="{3A3F25DD-4E89-C547-9C20-DE4844940BD2}"/>
              </a:ext>
            </a:extLst>
          </p:cNvPr>
          <p:cNvCxnSpPr>
            <a:cxnSpLocks/>
          </p:cNvCxnSpPr>
          <p:nvPr userDrawn="1"/>
        </p:nvCxnSpPr>
        <p:spPr>
          <a:xfrm>
            <a:off x="587458" y="608822"/>
            <a:ext cx="2420039"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247EAED-5300-D342-9AEB-2635830FACC7}"/>
              </a:ext>
            </a:extLst>
          </p:cNvPr>
          <p:cNvSpPr/>
          <p:nvPr userDrawn="1"/>
        </p:nvSpPr>
        <p:spPr>
          <a:xfrm>
            <a:off x="587458" y="593346"/>
            <a:ext cx="179942" cy="45719"/>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70E3267C-054F-CE41-91E6-51779DECD5DE}"/>
              </a:ext>
            </a:extLst>
          </p:cNvPr>
          <p:cNvSpPr/>
          <p:nvPr userDrawn="1"/>
        </p:nvSpPr>
        <p:spPr>
          <a:xfrm rot="5400000">
            <a:off x="580092" y="668656"/>
            <a:ext cx="106807" cy="92075"/>
          </a:xfrm>
          <a:prstGeom prst="triangle">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65799FB9-EC7B-6847-9070-CE8F5D2C999A}"/>
              </a:ext>
            </a:extLst>
          </p:cNvPr>
          <p:cNvCxnSpPr>
            <a:cxnSpLocks/>
          </p:cNvCxnSpPr>
          <p:nvPr userDrawn="1"/>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FB0C8C1-3E58-8D45-B0F9-D6E9887580EB}"/>
              </a:ext>
            </a:extLst>
          </p:cNvPr>
          <p:cNvPicPr>
            <a:picLocks noChangeAspect="1"/>
          </p:cNvPicPr>
          <p:nvPr userDrawn="1"/>
        </p:nvPicPr>
        <p:blipFill>
          <a:blip r:embed="rId3"/>
          <a:stretch>
            <a:fillRect/>
          </a:stretch>
        </p:blipFill>
        <p:spPr>
          <a:xfrm>
            <a:off x="10902131" y="265546"/>
            <a:ext cx="744939" cy="768969"/>
          </a:xfrm>
          <a:prstGeom prst="rect">
            <a:avLst/>
          </a:prstGeom>
        </p:spPr>
      </p:pic>
    </p:spTree>
    <p:extLst>
      <p:ext uri="{BB962C8B-B14F-4D97-AF65-F5344CB8AC3E}">
        <p14:creationId xmlns:p14="http://schemas.microsoft.com/office/powerpoint/2010/main" val="3755398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CB559B7-B050-8B43-B99B-F7DB3E2E8666}"/>
              </a:ext>
            </a:extLst>
          </p:cNvPr>
          <p:cNvSpPr/>
          <p:nvPr userDrawn="1"/>
        </p:nvSpPr>
        <p:spPr>
          <a:xfrm>
            <a:off x="0" y="6018466"/>
            <a:ext cx="12192000" cy="839534"/>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0AD0744-BEE4-C347-B968-B0B7D0F8CD74}"/>
              </a:ext>
            </a:extLst>
          </p:cNvPr>
          <p:cNvSpPr txBox="1"/>
          <p:nvPr userDrawn="1"/>
        </p:nvSpPr>
        <p:spPr>
          <a:xfrm>
            <a:off x="9509431" y="6149010"/>
            <a:ext cx="2352063" cy="461665"/>
          </a:xfrm>
          <a:prstGeom prst="rect">
            <a:avLst/>
          </a:prstGeom>
          <a:noFill/>
        </p:spPr>
        <p:txBody>
          <a:bodyPr wrap="square" rtlCol="0">
            <a:spAutoFit/>
          </a:bodyPr>
          <a:lstStyle/>
          <a:p>
            <a:pPr algn="r"/>
            <a:r>
              <a:rPr lang="en-US" sz="1200">
                <a:solidFill>
                  <a:schemeClr val="bg1"/>
                </a:solidFill>
                <a:latin typeface="Myriad Pro Light" panose="020B0403030403020204" pitchFamily="34" charset="0"/>
              </a:rPr>
              <a:t>user-oriented digital training</a:t>
            </a:r>
          </a:p>
          <a:p>
            <a:pPr algn="r"/>
            <a:r>
              <a:rPr lang="en-US" sz="1200">
                <a:solidFill>
                  <a:schemeClr val="bg1"/>
                </a:solidFill>
                <a:latin typeface="Myriad Pro Light" panose="020B0403030403020204" pitchFamily="34" charset="0"/>
              </a:rPr>
              <a:t>video • animation • serious games</a:t>
            </a:r>
          </a:p>
        </p:txBody>
      </p:sp>
      <p:pic>
        <p:nvPicPr>
          <p:cNvPr id="13" name="Afbeelding 7">
            <a:extLst>
              <a:ext uri="{FF2B5EF4-FFF2-40B4-BE49-F238E27FC236}">
                <a16:creationId xmlns:a16="http://schemas.microsoft.com/office/drawing/2014/main" id="{908F6A30-EED1-5045-B141-7D1F31FC8DE5}"/>
              </a:ext>
            </a:extLst>
          </p:cNvPr>
          <p:cNvPicPr>
            <a:picLocks noChangeAspect="1"/>
          </p:cNvPicPr>
          <p:nvPr userDrawn="1"/>
        </p:nvPicPr>
        <p:blipFill>
          <a:blip r:embed="rId2"/>
          <a:srcRect/>
          <a:stretch/>
        </p:blipFill>
        <p:spPr>
          <a:xfrm>
            <a:off x="566592" y="1006247"/>
            <a:ext cx="8474721" cy="4767030"/>
          </a:xfrm>
          <a:prstGeom prst="rect">
            <a:avLst/>
          </a:prstGeom>
        </p:spPr>
      </p:pic>
      <p:sp>
        <p:nvSpPr>
          <p:cNvPr id="14" name="TextBox 13">
            <a:extLst>
              <a:ext uri="{FF2B5EF4-FFF2-40B4-BE49-F238E27FC236}">
                <a16:creationId xmlns:a16="http://schemas.microsoft.com/office/drawing/2014/main" id="{D97FCAA4-3631-E041-AF24-00CFA94123F4}"/>
              </a:ext>
            </a:extLst>
          </p:cNvPr>
          <p:cNvSpPr txBox="1"/>
          <p:nvPr userDrawn="1"/>
        </p:nvSpPr>
        <p:spPr>
          <a:xfrm>
            <a:off x="500186" y="217036"/>
            <a:ext cx="2223037" cy="415498"/>
          </a:xfrm>
          <a:prstGeom prst="rect">
            <a:avLst/>
          </a:prstGeom>
          <a:noFill/>
        </p:spPr>
        <p:txBody>
          <a:bodyPr wrap="square" rtlCol="0">
            <a:spAutoFit/>
          </a:bodyPr>
          <a:lstStyle/>
          <a:p>
            <a:r>
              <a:rPr lang="en-US" sz="2100" b="1">
                <a:latin typeface="Myriad Pro Semibold" panose="020B0503030403020204" pitchFamily="34" charset="0"/>
              </a:rPr>
              <a:t>supermus</a:t>
            </a:r>
            <a:r>
              <a:rPr lang="en-US" sz="2100" b="1">
                <a:solidFill>
                  <a:schemeClr val="bg1">
                    <a:lumMod val="75000"/>
                  </a:schemeClr>
                </a:solidFill>
                <a:latin typeface="Myriad Pro Semibold" panose="020B0503030403020204" pitchFamily="34" charset="0"/>
              </a:rPr>
              <a:t>.be</a:t>
            </a:r>
          </a:p>
        </p:txBody>
      </p:sp>
      <p:sp>
        <p:nvSpPr>
          <p:cNvPr id="15" name="TextBox 14">
            <a:extLst>
              <a:ext uri="{FF2B5EF4-FFF2-40B4-BE49-F238E27FC236}">
                <a16:creationId xmlns:a16="http://schemas.microsoft.com/office/drawing/2014/main" id="{DB90D4E7-B6E8-2945-B964-0A661CBBB754}"/>
              </a:ext>
            </a:extLst>
          </p:cNvPr>
          <p:cNvSpPr txBox="1"/>
          <p:nvPr userDrawn="1"/>
        </p:nvSpPr>
        <p:spPr>
          <a:xfrm>
            <a:off x="2089317" y="311416"/>
            <a:ext cx="1090778" cy="276999"/>
          </a:xfrm>
          <a:prstGeom prst="rect">
            <a:avLst/>
          </a:prstGeom>
          <a:noFill/>
        </p:spPr>
        <p:txBody>
          <a:bodyPr wrap="square" rtlCol="0">
            <a:spAutoFit/>
          </a:bodyPr>
          <a:lstStyle/>
          <a:p>
            <a:r>
              <a:rPr lang="en-US" sz="1200">
                <a:solidFill>
                  <a:srgbClr val="D68119"/>
                </a:solidFill>
                <a:latin typeface="Myriad Pro Light" panose="020B0403030403020204" pitchFamily="34" charset="0"/>
              </a:rPr>
              <a:t>watch &amp; learn</a:t>
            </a:r>
          </a:p>
        </p:txBody>
      </p:sp>
      <p:cxnSp>
        <p:nvCxnSpPr>
          <p:cNvPr id="16" name="Straight Connector 15">
            <a:extLst>
              <a:ext uri="{FF2B5EF4-FFF2-40B4-BE49-F238E27FC236}">
                <a16:creationId xmlns:a16="http://schemas.microsoft.com/office/drawing/2014/main" id="{76F12F56-72B2-2F49-A320-DE77E8B29A47}"/>
              </a:ext>
            </a:extLst>
          </p:cNvPr>
          <p:cNvCxnSpPr>
            <a:cxnSpLocks/>
          </p:cNvCxnSpPr>
          <p:nvPr userDrawn="1"/>
        </p:nvCxnSpPr>
        <p:spPr>
          <a:xfrm>
            <a:off x="587458" y="608822"/>
            <a:ext cx="2420039"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F51FF3A-F9B5-D14C-AD20-3FC2DBA5D09F}"/>
              </a:ext>
            </a:extLst>
          </p:cNvPr>
          <p:cNvSpPr/>
          <p:nvPr userDrawn="1"/>
        </p:nvSpPr>
        <p:spPr>
          <a:xfrm>
            <a:off x="587458" y="593346"/>
            <a:ext cx="179942" cy="45719"/>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C26C010E-FCDC-E947-8629-0FA0B4558868}"/>
              </a:ext>
            </a:extLst>
          </p:cNvPr>
          <p:cNvSpPr/>
          <p:nvPr userDrawn="1"/>
        </p:nvSpPr>
        <p:spPr>
          <a:xfrm rot="5400000">
            <a:off x="580092" y="668656"/>
            <a:ext cx="106807" cy="92075"/>
          </a:xfrm>
          <a:prstGeom prst="triangle">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75EA41F8-7C58-A547-8969-1FF8BB501D0B}"/>
              </a:ext>
            </a:extLst>
          </p:cNvPr>
          <p:cNvCxnSpPr>
            <a:cxnSpLocks/>
          </p:cNvCxnSpPr>
          <p:nvPr userDrawn="1"/>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7C2534D0-73D7-214E-BF07-DDFA013BD133}"/>
              </a:ext>
            </a:extLst>
          </p:cNvPr>
          <p:cNvPicPr>
            <a:picLocks noChangeAspect="1"/>
          </p:cNvPicPr>
          <p:nvPr userDrawn="1"/>
        </p:nvPicPr>
        <p:blipFill>
          <a:blip r:embed="rId3"/>
          <a:stretch>
            <a:fillRect/>
          </a:stretch>
        </p:blipFill>
        <p:spPr>
          <a:xfrm>
            <a:off x="10902131" y="265546"/>
            <a:ext cx="744939" cy="768969"/>
          </a:xfrm>
          <a:prstGeom prst="rect">
            <a:avLst/>
          </a:prstGeom>
        </p:spPr>
      </p:pic>
    </p:spTree>
    <p:extLst>
      <p:ext uri="{BB962C8B-B14F-4D97-AF65-F5344CB8AC3E}">
        <p14:creationId xmlns:p14="http://schemas.microsoft.com/office/powerpoint/2010/main" val="2483258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3C1DD6E-4444-3E42-AA01-52A69D2FC16A}"/>
              </a:ext>
            </a:extLst>
          </p:cNvPr>
          <p:cNvSpPr/>
          <p:nvPr userDrawn="1"/>
        </p:nvSpPr>
        <p:spPr>
          <a:xfrm>
            <a:off x="0" y="6018466"/>
            <a:ext cx="12192000" cy="839534"/>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0AD0744-BEE4-C347-B968-B0B7D0F8CD74}"/>
              </a:ext>
            </a:extLst>
          </p:cNvPr>
          <p:cNvSpPr txBox="1"/>
          <p:nvPr userDrawn="1"/>
        </p:nvSpPr>
        <p:spPr>
          <a:xfrm>
            <a:off x="9509431" y="6149010"/>
            <a:ext cx="2352063" cy="461665"/>
          </a:xfrm>
          <a:prstGeom prst="rect">
            <a:avLst/>
          </a:prstGeom>
          <a:noFill/>
        </p:spPr>
        <p:txBody>
          <a:bodyPr wrap="square" rtlCol="0">
            <a:spAutoFit/>
          </a:bodyPr>
          <a:lstStyle/>
          <a:p>
            <a:pPr algn="r"/>
            <a:r>
              <a:rPr lang="en-US" sz="1200">
                <a:solidFill>
                  <a:schemeClr val="bg1"/>
                </a:solidFill>
                <a:latin typeface="Myriad Pro Light" panose="020B0403030403020204" pitchFamily="34" charset="0"/>
              </a:rPr>
              <a:t>user-oriented digital training</a:t>
            </a:r>
          </a:p>
          <a:p>
            <a:pPr algn="r"/>
            <a:r>
              <a:rPr lang="en-US" sz="1200">
                <a:solidFill>
                  <a:schemeClr val="bg1"/>
                </a:solidFill>
                <a:latin typeface="Myriad Pro Light" panose="020B0403030403020204" pitchFamily="34" charset="0"/>
              </a:rPr>
              <a:t>video • animation • serious games</a:t>
            </a:r>
          </a:p>
        </p:txBody>
      </p:sp>
      <p:pic>
        <p:nvPicPr>
          <p:cNvPr id="11" name="Afbeelding 7">
            <a:extLst>
              <a:ext uri="{FF2B5EF4-FFF2-40B4-BE49-F238E27FC236}">
                <a16:creationId xmlns:a16="http://schemas.microsoft.com/office/drawing/2014/main" id="{862C1655-2E0E-104C-8388-5E959DE6759A}"/>
              </a:ext>
            </a:extLst>
          </p:cNvPr>
          <p:cNvPicPr>
            <a:picLocks noChangeAspect="1"/>
          </p:cNvPicPr>
          <p:nvPr userDrawn="1"/>
        </p:nvPicPr>
        <p:blipFill>
          <a:blip r:embed="rId2"/>
          <a:srcRect/>
          <a:stretch/>
        </p:blipFill>
        <p:spPr>
          <a:xfrm>
            <a:off x="566592" y="1006246"/>
            <a:ext cx="8474721" cy="4767031"/>
          </a:xfrm>
          <a:prstGeom prst="rect">
            <a:avLst/>
          </a:prstGeom>
        </p:spPr>
      </p:pic>
      <p:sp>
        <p:nvSpPr>
          <p:cNvPr id="13" name="TextBox 12">
            <a:extLst>
              <a:ext uri="{FF2B5EF4-FFF2-40B4-BE49-F238E27FC236}">
                <a16:creationId xmlns:a16="http://schemas.microsoft.com/office/drawing/2014/main" id="{B71DE3D1-7942-0449-88DD-FF9952B145C7}"/>
              </a:ext>
            </a:extLst>
          </p:cNvPr>
          <p:cNvSpPr txBox="1"/>
          <p:nvPr userDrawn="1"/>
        </p:nvSpPr>
        <p:spPr>
          <a:xfrm>
            <a:off x="500186" y="217036"/>
            <a:ext cx="2223037" cy="415498"/>
          </a:xfrm>
          <a:prstGeom prst="rect">
            <a:avLst/>
          </a:prstGeom>
          <a:noFill/>
        </p:spPr>
        <p:txBody>
          <a:bodyPr wrap="square" rtlCol="0">
            <a:spAutoFit/>
          </a:bodyPr>
          <a:lstStyle/>
          <a:p>
            <a:r>
              <a:rPr lang="en-US" sz="2100" b="1">
                <a:latin typeface="Myriad Pro Semibold" panose="020B0503030403020204" pitchFamily="34" charset="0"/>
              </a:rPr>
              <a:t>supermus</a:t>
            </a:r>
            <a:r>
              <a:rPr lang="en-US" sz="2100" b="1">
                <a:solidFill>
                  <a:schemeClr val="bg1">
                    <a:lumMod val="75000"/>
                  </a:schemeClr>
                </a:solidFill>
                <a:latin typeface="Myriad Pro Semibold" panose="020B0503030403020204" pitchFamily="34" charset="0"/>
              </a:rPr>
              <a:t>.be</a:t>
            </a:r>
          </a:p>
        </p:txBody>
      </p:sp>
      <p:sp>
        <p:nvSpPr>
          <p:cNvPr id="14" name="TextBox 13">
            <a:extLst>
              <a:ext uri="{FF2B5EF4-FFF2-40B4-BE49-F238E27FC236}">
                <a16:creationId xmlns:a16="http://schemas.microsoft.com/office/drawing/2014/main" id="{EE77F941-B917-B449-BA12-D924DBB5C798}"/>
              </a:ext>
            </a:extLst>
          </p:cNvPr>
          <p:cNvSpPr txBox="1"/>
          <p:nvPr userDrawn="1"/>
        </p:nvSpPr>
        <p:spPr>
          <a:xfrm>
            <a:off x="2089317" y="311416"/>
            <a:ext cx="1090778" cy="276999"/>
          </a:xfrm>
          <a:prstGeom prst="rect">
            <a:avLst/>
          </a:prstGeom>
          <a:noFill/>
        </p:spPr>
        <p:txBody>
          <a:bodyPr wrap="square" rtlCol="0">
            <a:spAutoFit/>
          </a:bodyPr>
          <a:lstStyle/>
          <a:p>
            <a:r>
              <a:rPr lang="en-US" sz="1200">
                <a:solidFill>
                  <a:srgbClr val="D68119"/>
                </a:solidFill>
                <a:latin typeface="Myriad Pro Light" panose="020B0403030403020204" pitchFamily="34" charset="0"/>
              </a:rPr>
              <a:t>watch &amp; learn</a:t>
            </a:r>
          </a:p>
        </p:txBody>
      </p:sp>
      <p:cxnSp>
        <p:nvCxnSpPr>
          <p:cNvPr id="15" name="Straight Connector 14">
            <a:extLst>
              <a:ext uri="{FF2B5EF4-FFF2-40B4-BE49-F238E27FC236}">
                <a16:creationId xmlns:a16="http://schemas.microsoft.com/office/drawing/2014/main" id="{9E7D676A-CB8B-6D43-97BE-DB15427F9EA3}"/>
              </a:ext>
            </a:extLst>
          </p:cNvPr>
          <p:cNvCxnSpPr>
            <a:cxnSpLocks/>
          </p:cNvCxnSpPr>
          <p:nvPr userDrawn="1"/>
        </p:nvCxnSpPr>
        <p:spPr>
          <a:xfrm>
            <a:off x="587458" y="608822"/>
            <a:ext cx="2420039"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8547DC0A-15C5-8341-9A27-1510BFDE32C1}"/>
              </a:ext>
            </a:extLst>
          </p:cNvPr>
          <p:cNvSpPr/>
          <p:nvPr userDrawn="1"/>
        </p:nvSpPr>
        <p:spPr>
          <a:xfrm>
            <a:off x="587458" y="593346"/>
            <a:ext cx="179942" cy="45719"/>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F4CBB3AC-37DF-3D40-9BD3-55B3229B2CA6}"/>
              </a:ext>
            </a:extLst>
          </p:cNvPr>
          <p:cNvSpPr/>
          <p:nvPr userDrawn="1"/>
        </p:nvSpPr>
        <p:spPr>
          <a:xfrm rot="5400000">
            <a:off x="580092" y="668656"/>
            <a:ext cx="106807" cy="92075"/>
          </a:xfrm>
          <a:prstGeom prst="triangle">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CD37E674-D514-8942-8E53-4D41584161EC}"/>
              </a:ext>
            </a:extLst>
          </p:cNvPr>
          <p:cNvCxnSpPr>
            <a:cxnSpLocks/>
          </p:cNvCxnSpPr>
          <p:nvPr userDrawn="1"/>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5C018A6C-538B-4C47-A138-AB8EC7897811}"/>
              </a:ext>
            </a:extLst>
          </p:cNvPr>
          <p:cNvPicPr>
            <a:picLocks noChangeAspect="1"/>
          </p:cNvPicPr>
          <p:nvPr userDrawn="1"/>
        </p:nvPicPr>
        <p:blipFill>
          <a:blip r:embed="rId3"/>
          <a:stretch>
            <a:fillRect/>
          </a:stretch>
        </p:blipFill>
        <p:spPr>
          <a:xfrm>
            <a:off x="10902131" y="265546"/>
            <a:ext cx="744939" cy="768969"/>
          </a:xfrm>
          <a:prstGeom prst="rect">
            <a:avLst/>
          </a:prstGeom>
        </p:spPr>
      </p:pic>
    </p:spTree>
    <p:extLst>
      <p:ext uri="{BB962C8B-B14F-4D97-AF65-F5344CB8AC3E}">
        <p14:creationId xmlns:p14="http://schemas.microsoft.com/office/powerpoint/2010/main" val="2431704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522B82B-DB14-5242-BD2F-8E57B84CD791}"/>
              </a:ext>
            </a:extLst>
          </p:cNvPr>
          <p:cNvSpPr/>
          <p:nvPr userDrawn="1"/>
        </p:nvSpPr>
        <p:spPr>
          <a:xfrm>
            <a:off x="0" y="6018466"/>
            <a:ext cx="12192000" cy="839534"/>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0AD0744-BEE4-C347-B968-B0B7D0F8CD74}"/>
              </a:ext>
            </a:extLst>
          </p:cNvPr>
          <p:cNvSpPr txBox="1"/>
          <p:nvPr userDrawn="1"/>
        </p:nvSpPr>
        <p:spPr>
          <a:xfrm>
            <a:off x="9509431" y="6149010"/>
            <a:ext cx="2352063" cy="461665"/>
          </a:xfrm>
          <a:prstGeom prst="rect">
            <a:avLst/>
          </a:prstGeom>
          <a:noFill/>
        </p:spPr>
        <p:txBody>
          <a:bodyPr wrap="square" rtlCol="0">
            <a:spAutoFit/>
          </a:bodyPr>
          <a:lstStyle/>
          <a:p>
            <a:pPr algn="r"/>
            <a:r>
              <a:rPr lang="en-US" sz="1200">
                <a:solidFill>
                  <a:schemeClr val="bg1"/>
                </a:solidFill>
                <a:latin typeface="Myriad Pro Light" panose="020B0403030403020204" pitchFamily="34" charset="0"/>
              </a:rPr>
              <a:t>user-oriented digital training</a:t>
            </a:r>
          </a:p>
          <a:p>
            <a:pPr algn="r"/>
            <a:r>
              <a:rPr lang="en-US" sz="1200">
                <a:solidFill>
                  <a:schemeClr val="bg1"/>
                </a:solidFill>
                <a:latin typeface="Myriad Pro Light" panose="020B0403030403020204" pitchFamily="34" charset="0"/>
              </a:rPr>
              <a:t>video • animation • serious games</a:t>
            </a:r>
          </a:p>
        </p:txBody>
      </p:sp>
      <p:pic>
        <p:nvPicPr>
          <p:cNvPr id="13" name="Afbeelding 7">
            <a:extLst>
              <a:ext uri="{FF2B5EF4-FFF2-40B4-BE49-F238E27FC236}">
                <a16:creationId xmlns:a16="http://schemas.microsoft.com/office/drawing/2014/main" id="{69EB9A15-F27E-7248-B18D-0C327AD6165C}"/>
              </a:ext>
            </a:extLst>
          </p:cNvPr>
          <p:cNvPicPr>
            <a:picLocks noChangeAspect="1"/>
          </p:cNvPicPr>
          <p:nvPr userDrawn="1"/>
        </p:nvPicPr>
        <p:blipFill>
          <a:blip r:embed="rId2"/>
          <a:srcRect/>
          <a:stretch/>
        </p:blipFill>
        <p:spPr>
          <a:xfrm>
            <a:off x="566592" y="1006246"/>
            <a:ext cx="8474721" cy="4767031"/>
          </a:xfrm>
          <a:prstGeom prst="rect">
            <a:avLst/>
          </a:prstGeom>
        </p:spPr>
      </p:pic>
      <p:sp>
        <p:nvSpPr>
          <p:cNvPr id="14" name="TextBox 13">
            <a:extLst>
              <a:ext uri="{FF2B5EF4-FFF2-40B4-BE49-F238E27FC236}">
                <a16:creationId xmlns:a16="http://schemas.microsoft.com/office/drawing/2014/main" id="{EF5C685D-005A-3A4A-B2C2-7FBC1B2AB2AC}"/>
              </a:ext>
            </a:extLst>
          </p:cNvPr>
          <p:cNvSpPr txBox="1"/>
          <p:nvPr userDrawn="1"/>
        </p:nvSpPr>
        <p:spPr>
          <a:xfrm>
            <a:off x="500186" y="217036"/>
            <a:ext cx="2223037" cy="415498"/>
          </a:xfrm>
          <a:prstGeom prst="rect">
            <a:avLst/>
          </a:prstGeom>
          <a:noFill/>
        </p:spPr>
        <p:txBody>
          <a:bodyPr wrap="square" rtlCol="0">
            <a:spAutoFit/>
          </a:bodyPr>
          <a:lstStyle/>
          <a:p>
            <a:r>
              <a:rPr lang="en-US" sz="2100" b="1">
                <a:latin typeface="Myriad Pro Semibold" panose="020B0503030403020204" pitchFamily="34" charset="0"/>
              </a:rPr>
              <a:t>supermus</a:t>
            </a:r>
            <a:r>
              <a:rPr lang="en-US" sz="2100" b="1">
                <a:solidFill>
                  <a:schemeClr val="bg1">
                    <a:lumMod val="75000"/>
                  </a:schemeClr>
                </a:solidFill>
                <a:latin typeface="Myriad Pro Semibold" panose="020B0503030403020204" pitchFamily="34" charset="0"/>
              </a:rPr>
              <a:t>.be</a:t>
            </a:r>
          </a:p>
        </p:txBody>
      </p:sp>
      <p:sp>
        <p:nvSpPr>
          <p:cNvPr id="15" name="TextBox 14">
            <a:extLst>
              <a:ext uri="{FF2B5EF4-FFF2-40B4-BE49-F238E27FC236}">
                <a16:creationId xmlns:a16="http://schemas.microsoft.com/office/drawing/2014/main" id="{BC375B00-8F85-044E-8A2F-0BAE6D24361D}"/>
              </a:ext>
            </a:extLst>
          </p:cNvPr>
          <p:cNvSpPr txBox="1"/>
          <p:nvPr userDrawn="1"/>
        </p:nvSpPr>
        <p:spPr>
          <a:xfrm>
            <a:off x="2089317" y="311416"/>
            <a:ext cx="1090778" cy="276999"/>
          </a:xfrm>
          <a:prstGeom prst="rect">
            <a:avLst/>
          </a:prstGeom>
          <a:noFill/>
        </p:spPr>
        <p:txBody>
          <a:bodyPr wrap="square" rtlCol="0">
            <a:spAutoFit/>
          </a:bodyPr>
          <a:lstStyle/>
          <a:p>
            <a:r>
              <a:rPr lang="en-US" sz="1200">
                <a:solidFill>
                  <a:srgbClr val="D68119"/>
                </a:solidFill>
                <a:latin typeface="Myriad Pro Light" panose="020B0403030403020204" pitchFamily="34" charset="0"/>
              </a:rPr>
              <a:t>watch &amp; learn</a:t>
            </a:r>
          </a:p>
        </p:txBody>
      </p:sp>
      <p:cxnSp>
        <p:nvCxnSpPr>
          <p:cNvPr id="16" name="Straight Connector 15">
            <a:extLst>
              <a:ext uri="{FF2B5EF4-FFF2-40B4-BE49-F238E27FC236}">
                <a16:creationId xmlns:a16="http://schemas.microsoft.com/office/drawing/2014/main" id="{BEBC4BCF-E18A-B44E-9ACF-719FE3062AE3}"/>
              </a:ext>
            </a:extLst>
          </p:cNvPr>
          <p:cNvCxnSpPr>
            <a:cxnSpLocks/>
          </p:cNvCxnSpPr>
          <p:nvPr userDrawn="1"/>
        </p:nvCxnSpPr>
        <p:spPr>
          <a:xfrm>
            <a:off x="587458" y="608822"/>
            <a:ext cx="2420039"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B02962B8-5AFF-A245-A92A-02C981F7C8F7}"/>
              </a:ext>
            </a:extLst>
          </p:cNvPr>
          <p:cNvSpPr/>
          <p:nvPr userDrawn="1"/>
        </p:nvSpPr>
        <p:spPr>
          <a:xfrm>
            <a:off x="587458" y="593346"/>
            <a:ext cx="179942" cy="45719"/>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FE6A380-E95C-054B-82ED-1A99170C7EA7}"/>
              </a:ext>
            </a:extLst>
          </p:cNvPr>
          <p:cNvSpPr/>
          <p:nvPr userDrawn="1"/>
        </p:nvSpPr>
        <p:spPr>
          <a:xfrm rot="5400000">
            <a:off x="580092" y="668656"/>
            <a:ext cx="106807" cy="92075"/>
          </a:xfrm>
          <a:prstGeom prst="triangle">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9FA9FE86-E6C9-6544-864D-F6137CA8BA02}"/>
              </a:ext>
            </a:extLst>
          </p:cNvPr>
          <p:cNvCxnSpPr>
            <a:cxnSpLocks/>
          </p:cNvCxnSpPr>
          <p:nvPr userDrawn="1"/>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750D36B2-C482-A145-ADB8-536D0A4B19B8}"/>
              </a:ext>
            </a:extLst>
          </p:cNvPr>
          <p:cNvPicPr>
            <a:picLocks noChangeAspect="1"/>
          </p:cNvPicPr>
          <p:nvPr userDrawn="1"/>
        </p:nvPicPr>
        <p:blipFill>
          <a:blip r:embed="rId3"/>
          <a:stretch>
            <a:fillRect/>
          </a:stretch>
        </p:blipFill>
        <p:spPr>
          <a:xfrm>
            <a:off x="10902131" y="265546"/>
            <a:ext cx="744939" cy="768969"/>
          </a:xfrm>
          <a:prstGeom prst="rect">
            <a:avLst/>
          </a:prstGeom>
        </p:spPr>
      </p:pic>
    </p:spTree>
    <p:extLst>
      <p:ext uri="{BB962C8B-B14F-4D97-AF65-F5344CB8AC3E}">
        <p14:creationId xmlns:p14="http://schemas.microsoft.com/office/powerpoint/2010/main" val="4076569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EB14D325-7D1B-A249-8705-680DB4DC535E}"/>
              </a:ext>
            </a:extLst>
          </p:cNvPr>
          <p:cNvPicPr>
            <a:picLocks noChangeAspect="1"/>
          </p:cNvPicPr>
          <p:nvPr userDrawn="1"/>
        </p:nvPicPr>
        <p:blipFill rotWithShape="1">
          <a:blip r:embed="rId2"/>
          <a:srcRect l="5" r="18763"/>
          <a:stretch/>
        </p:blipFill>
        <p:spPr>
          <a:xfrm>
            <a:off x="6828000" y="4342"/>
            <a:ext cx="5364000" cy="6858000"/>
          </a:xfrm>
          <a:prstGeom prst="rect">
            <a:avLst/>
          </a:prstGeom>
        </p:spPr>
      </p:pic>
    </p:spTree>
    <p:extLst>
      <p:ext uri="{BB962C8B-B14F-4D97-AF65-F5344CB8AC3E}">
        <p14:creationId xmlns:p14="http://schemas.microsoft.com/office/powerpoint/2010/main" val="1043276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81997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2" r:id="rId3"/>
    <p:sldLayoutId id="2147483681" r:id="rId4"/>
    <p:sldLayoutId id="2147483685" r:id="rId5"/>
    <p:sldLayoutId id="2147483684" r:id="rId6"/>
    <p:sldLayoutId id="2147483683" r:id="rId7"/>
    <p:sldLayoutId id="2147483686" r:id="rId8"/>
    <p:sldLayoutId id="2147483687" r:id="rId9"/>
    <p:sldLayoutId id="214748368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www.cirquetechnique.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B5C001-FD96-A44B-8031-8AD7D9C48F1D}"/>
              </a:ext>
            </a:extLst>
          </p:cNvPr>
          <p:cNvSpPr/>
          <p:nvPr/>
        </p:nvSpPr>
        <p:spPr>
          <a:xfrm>
            <a:off x="-1590" y="4575528"/>
            <a:ext cx="12193108" cy="2282472"/>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3" name="TextBox 22">
            <a:extLst>
              <a:ext uri="{FF2B5EF4-FFF2-40B4-BE49-F238E27FC236}">
                <a16:creationId xmlns:a16="http://schemas.microsoft.com/office/drawing/2014/main" id="{9F7A588D-A574-9340-BDE1-014A4A1AB266}"/>
              </a:ext>
            </a:extLst>
          </p:cNvPr>
          <p:cNvSpPr txBox="1"/>
          <p:nvPr/>
        </p:nvSpPr>
        <p:spPr>
          <a:xfrm>
            <a:off x="387919" y="2768893"/>
            <a:ext cx="3192303" cy="671513"/>
          </a:xfrm>
          <a:prstGeom prst="rect">
            <a:avLst/>
          </a:prstGeom>
          <a:noFill/>
        </p:spPr>
        <p:txBody>
          <a:bodyPr wrap="square" rtlCol="0">
            <a:spAutoFit/>
          </a:bodyPr>
          <a:lstStyle/>
          <a:p>
            <a:r>
              <a:rPr lang="en-US" sz="4200" b="1">
                <a:solidFill>
                  <a:srgbClr val="2E142D"/>
                </a:solidFill>
                <a:latin typeface="Myriad Pro Semibold" panose="020B0503030403020204" pitchFamily="34" charset="0"/>
              </a:rPr>
              <a:t>supermus</a:t>
            </a:r>
            <a:r>
              <a:rPr lang="en-US" sz="4200" b="1">
                <a:solidFill>
                  <a:schemeClr val="bg1">
                    <a:lumMod val="75000"/>
                  </a:schemeClr>
                </a:solidFill>
                <a:latin typeface="Myriad Pro Semibold" panose="020B0503030403020204" pitchFamily="34" charset="0"/>
              </a:rPr>
              <a:t>.be</a:t>
            </a:r>
          </a:p>
        </p:txBody>
      </p:sp>
      <p:sp>
        <p:nvSpPr>
          <p:cNvPr id="25" name="TextBox 24">
            <a:extLst>
              <a:ext uri="{FF2B5EF4-FFF2-40B4-BE49-F238E27FC236}">
                <a16:creationId xmlns:a16="http://schemas.microsoft.com/office/drawing/2014/main" id="{B47198CE-BB4E-6047-8769-7A9F32389161}"/>
              </a:ext>
            </a:extLst>
          </p:cNvPr>
          <p:cNvSpPr txBox="1"/>
          <p:nvPr/>
        </p:nvSpPr>
        <p:spPr>
          <a:xfrm>
            <a:off x="840645" y="3644213"/>
            <a:ext cx="3061384" cy="584775"/>
          </a:xfrm>
          <a:prstGeom prst="rect">
            <a:avLst/>
          </a:prstGeom>
          <a:noFill/>
        </p:spPr>
        <p:txBody>
          <a:bodyPr wrap="square" rtlCol="0">
            <a:spAutoFit/>
          </a:bodyPr>
          <a:lstStyle/>
          <a:p>
            <a:r>
              <a:rPr lang="en-US" sz="3200">
                <a:solidFill>
                  <a:srgbClr val="D68119"/>
                </a:solidFill>
                <a:latin typeface="Myriad Pro Light" panose="020B0403030403020204" pitchFamily="34" charset="0"/>
              </a:rPr>
              <a:t>watch &amp; learn</a:t>
            </a:r>
          </a:p>
        </p:txBody>
      </p:sp>
      <p:sp>
        <p:nvSpPr>
          <p:cNvPr id="4" name="Triangle 3">
            <a:extLst>
              <a:ext uri="{FF2B5EF4-FFF2-40B4-BE49-F238E27FC236}">
                <a16:creationId xmlns:a16="http://schemas.microsoft.com/office/drawing/2014/main" id="{62A93FA2-728D-B24A-9A55-1D3BD3D75996}"/>
              </a:ext>
            </a:extLst>
          </p:cNvPr>
          <p:cNvSpPr/>
          <p:nvPr/>
        </p:nvSpPr>
        <p:spPr>
          <a:xfrm rot="5400000">
            <a:off x="469670" y="3842360"/>
            <a:ext cx="317923" cy="274072"/>
          </a:xfrm>
          <a:prstGeom prst="triangle">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drawing&#10;&#10;Description automatically generated">
            <a:extLst>
              <a:ext uri="{FF2B5EF4-FFF2-40B4-BE49-F238E27FC236}">
                <a16:creationId xmlns:a16="http://schemas.microsoft.com/office/drawing/2014/main" id="{CBA4FFE2-47E7-6449-A97B-4AEB2FD0ECFC}"/>
              </a:ext>
            </a:extLst>
          </p:cNvPr>
          <p:cNvPicPr>
            <a:picLocks noChangeAspect="1"/>
          </p:cNvPicPr>
          <p:nvPr/>
        </p:nvPicPr>
        <p:blipFill rotWithShape="1">
          <a:blip r:embed="rId3"/>
          <a:srcRect l="5" r="18763"/>
          <a:stretch/>
        </p:blipFill>
        <p:spPr>
          <a:xfrm>
            <a:off x="9692848" y="119372"/>
            <a:ext cx="2498670" cy="3194608"/>
          </a:xfrm>
          <a:prstGeom prst="rect">
            <a:avLst/>
          </a:prstGeom>
        </p:spPr>
      </p:pic>
      <p:cxnSp>
        <p:nvCxnSpPr>
          <p:cNvPr id="8" name="Straight Connector 7">
            <a:extLst>
              <a:ext uri="{FF2B5EF4-FFF2-40B4-BE49-F238E27FC236}">
                <a16:creationId xmlns:a16="http://schemas.microsoft.com/office/drawing/2014/main" id="{635FC7C6-2D2A-7E46-A239-49D6AC12AF1C}"/>
              </a:ext>
            </a:extLst>
          </p:cNvPr>
          <p:cNvCxnSpPr>
            <a:cxnSpLocks/>
            <a:stCxn id="9" idx="1"/>
          </p:cNvCxnSpPr>
          <p:nvPr/>
        </p:nvCxnSpPr>
        <p:spPr>
          <a:xfrm flipV="1">
            <a:off x="491595" y="3603354"/>
            <a:ext cx="11729269" cy="30054"/>
          </a:xfrm>
          <a:prstGeom prst="line">
            <a:avLst/>
          </a:prstGeom>
          <a:ln w="349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957CFA86-F984-7F42-874E-2C3F2B843ACE}"/>
              </a:ext>
            </a:extLst>
          </p:cNvPr>
          <p:cNvSpPr/>
          <p:nvPr/>
        </p:nvSpPr>
        <p:spPr>
          <a:xfrm>
            <a:off x="491595" y="3581005"/>
            <a:ext cx="586067" cy="104805"/>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75573AFE-947E-9B42-9B97-0573DFD42636}"/>
              </a:ext>
            </a:extLst>
          </p:cNvPr>
          <p:cNvCxnSpPr>
            <a:cxnSpLocks/>
          </p:cNvCxnSpPr>
          <p:nvPr/>
        </p:nvCxnSpPr>
        <p:spPr>
          <a:xfrm>
            <a:off x="0" y="4575528"/>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9DD89A1-5BBB-C647-96FA-771963273B9B}"/>
              </a:ext>
            </a:extLst>
          </p:cNvPr>
          <p:cNvSpPr txBox="1"/>
          <p:nvPr/>
        </p:nvSpPr>
        <p:spPr>
          <a:xfrm>
            <a:off x="826205" y="4830354"/>
            <a:ext cx="8682743" cy="1608678"/>
          </a:xfrm>
          <a:prstGeom prst="rect">
            <a:avLst/>
          </a:prstGeom>
          <a:noFill/>
          <a:ln w="3175">
            <a:noFill/>
          </a:ln>
          <a:effectLst>
            <a:softEdge rad="0"/>
          </a:effectLst>
        </p:spPr>
        <p:txBody>
          <a:bodyPr wrap="square" lIns="180000" tIns="144000" bIns="108000" rtlCol="0" anchor="b" anchorCtr="0">
            <a:spAutoFit/>
          </a:bodyPr>
          <a:lstStyle/>
          <a:p>
            <a:r>
              <a:rPr lang="en-US" sz="2400" dirty="0">
                <a:solidFill>
                  <a:schemeClr val="bg1"/>
                </a:solidFill>
              </a:rPr>
              <a:t>LP 55-250 kW 5 Bar</a:t>
            </a:r>
          </a:p>
          <a:p>
            <a:r>
              <a:rPr lang="en-US" sz="2400" dirty="0">
                <a:solidFill>
                  <a:schemeClr val="bg1"/>
                </a:solidFill>
              </a:rPr>
              <a:t>Structure E-learning (part 01-02)</a:t>
            </a:r>
            <a:endParaRPr lang="en-US" sz="2000" dirty="0">
              <a:solidFill>
                <a:schemeClr val="bg1"/>
              </a:solidFill>
            </a:endParaRPr>
          </a:p>
          <a:p>
            <a:endParaRPr lang="en-US" sz="2000" dirty="0">
              <a:solidFill>
                <a:schemeClr val="bg1"/>
              </a:solidFill>
            </a:endParaRPr>
          </a:p>
          <a:p>
            <a:r>
              <a:rPr lang="en-US" sz="2000" dirty="0">
                <a:solidFill>
                  <a:schemeClr val="bg1"/>
                </a:solidFill>
              </a:rPr>
              <a:t>03/2020</a:t>
            </a:r>
          </a:p>
        </p:txBody>
      </p:sp>
      <p:sp>
        <p:nvSpPr>
          <p:cNvPr id="17" name="TextBox 16">
            <a:extLst>
              <a:ext uri="{FF2B5EF4-FFF2-40B4-BE49-F238E27FC236}">
                <a16:creationId xmlns:a16="http://schemas.microsoft.com/office/drawing/2014/main" id="{9DEA4118-E3E5-2947-B981-739E2EA49F54}"/>
              </a:ext>
            </a:extLst>
          </p:cNvPr>
          <p:cNvSpPr txBox="1"/>
          <p:nvPr/>
        </p:nvSpPr>
        <p:spPr>
          <a:xfrm>
            <a:off x="9509431" y="5922892"/>
            <a:ext cx="2352063" cy="461665"/>
          </a:xfrm>
          <a:prstGeom prst="rect">
            <a:avLst/>
          </a:prstGeom>
          <a:noFill/>
        </p:spPr>
        <p:txBody>
          <a:bodyPr wrap="square" rtlCol="0">
            <a:spAutoFit/>
          </a:bodyPr>
          <a:lstStyle/>
          <a:p>
            <a:pPr algn="r"/>
            <a:r>
              <a:rPr lang="en-US" sz="1200">
                <a:solidFill>
                  <a:schemeClr val="bg1"/>
                </a:solidFill>
                <a:latin typeface="Myriad Pro Light" panose="020B0403030403020204" pitchFamily="34" charset="0"/>
              </a:rPr>
              <a:t>user-oriented digital training</a:t>
            </a:r>
          </a:p>
          <a:p>
            <a:pPr algn="r"/>
            <a:r>
              <a:rPr lang="en-US" sz="1200">
                <a:solidFill>
                  <a:schemeClr val="bg1"/>
                </a:solidFill>
                <a:latin typeface="Myriad Pro Light" panose="020B0403030403020204" pitchFamily="34" charset="0"/>
              </a:rPr>
              <a:t>video • animation • serious games</a:t>
            </a:r>
          </a:p>
        </p:txBody>
      </p:sp>
    </p:spTree>
    <p:extLst>
      <p:ext uri="{BB962C8B-B14F-4D97-AF65-F5344CB8AC3E}">
        <p14:creationId xmlns:p14="http://schemas.microsoft.com/office/powerpoint/2010/main" val="3011293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fill="hold" grpId="0" nodeType="afterEffect">
                                  <p:stCondLst>
                                    <p:cond delay="0"/>
                                  </p:stCondLst>
                                  <p:endCondLst>
                                    <p:cond evt="onNext" delay="0">
                                      <p:tgtEl>
                                        <p:sldTgt/>
                                      </p:tgtEl>
                                    </p:cond>
                                  </p:endCondLst>
                                  <p:childTnLst>
                                    <p:animMotion origin="layout" path="M -2.91667E-6 -1.11111E-6 L 0.9086 -1.11111E-6 " pathEditMode="relative" rAng="0" ptsTypes="AA">
                                      <p:cBhvr>
                                        <p:cTn id="6" dur="120000" fill="hold"/>
                                        <p:tgtEl>
                                          <p:spTgt spid="9"/>
                                        </p:tgtEl>
                                        <p:attrNameLst>
                                          <p:attrName>ppt_x</p:attrName>
                                          <p:attrName>ppt_y</p:attrName>
                                        </p:attrNameLst>
                                      </p:cBhvr>
                                      <p:rCtr x="4543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C740D30A-D318-B545-B2FB-76513C76A351}"/>
              </a:ext>
            </a:extLst>
          </p:cNvPr>
          <p:cNvPicPr>
            <a:picLocks noChangeAspect="1"/>
          </p:cNvPicPr>
          <p:nvPr/>
        </p:nvPicPr>
        <p:blipFill>
          <a:blip r:embed="rId3"/>
          <a:srcRect/>
          <a:stretch/>
        </p:blipFill>
        <p:spPr>
          <a:xfrm>
            <a:off x="644610" y="815961"/>
            <a:ext cx="3284318" cy="2037138"/>
          </a:xfrm>
          <a:prstGeom prst="rect">
            <a:avLst/>
          </a:prstGeom>
          <a:ln w="3175">
            <a:solidFill>
              <a:schemeClr val="tx1"/>
            </a:solidFill>
          </a:ln>
        </p:spPr>
      </p:pic>
      <p:sp>
        <p:nvSpPr>
          <p:cNvPr id="18" name="TextBox 10">
            <a:extLst>
              <a:ext uri="{FF2B5EF4-FFF2-40B4-BE49-F238E27FC236}">
                <a16:creationId xmlns:a16="http://schemas.microsoft.com/office/drawing/2014/main" id="{F958A273-9087-1043-B0B0-3F52E7B67AB1}"/>
              </a:ext>
            </a:extLst>
          </p:cNvPr>
          <p:cNvSpPr txBox="1"/>
          <p:nvPr/>
        </p:nvSpPr>
        <p:spPr>
          <a:xfrm>
            <a:off x="644610" y="3078468"/>
            <a:ext cx="4107632" cy="1554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400" b="1" dirty="0">
                <a:solidFill>
                  <a:prstClr val="black"/>
                </a:solidFill>
                <a:latin typeface="Calibri" panose="020F0502020204030204"/>
              </a:rPr>
              <a:t>Features</a:t>
            </a:r>
            <a:endPar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This is a preview of the 3</a:t>
            </a:r>
            <a:r>
              <a:rPr lang="en-US" sz="900" baseline="30000" dirty="0">
                <a:solidFill>
                  <a:prstClr val="black"/>
                </a:solidFill>
                <a:latin typeface="Calibri" panose="020F0502020204030204"/>
              </a:rPr>
              <a:t>rd</a:t>
            </a:r>
            <a:r>
              <a:rPr lang="en-US" sz="900" dirty="0">
                <a:solidFill>
                  <a:prstClr val="black"/>
                </a:solidFill>
                <a:latin typeface="Calibri" panose="020F0502020204030204"/>
              </a:rPr>
              <a:t> topic “The Products”, again, already shown because of the repetition.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The user can hover over the icons and learn what the features of the units 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Once both ranges have been explored, a “you have unlocked …” message appears.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A9ACEB97-A5EE-774C-A574-9D51BE6EFB05}"/>
              </a:ext>
            </a:extLst>
          </p:cNvPr>
          <p:cNvPicPr>
            <a:picLocks noChangeAspect="1"/>
          </p:cNvPicPr>
          <p:nvPr/>
        </p:nvPicPr>
        <p:blipFill>
          <a:blip r:embed="rId4"/>
          <a:srcRect/>
          <a:stretch/>
        </p:blipFill>
        <p:spPr>
          <a:xfrm>
            <a:off x="4157137" y="815960"/>
            <a:ext cx="3284318" cy="2037138"/>
          </a:xfrm>
          <a:prstGeom prst="rect">
            <a:avLst/>
          </a:prstGeom>
          <a:ln w="3175">
            <a:solidFill>
              <a:schemeClr val="tx1"/>
            </a:solidFill>
          </a:ln>
        </p:spPr>
      </p:pic>
      <p:pic>
        <p:nvPicPr>
          <p:cNvPr id="17" name="Picture 16">
            <a:extLst>
              <a:ext uri="{FF2B5EF4-FFF2-40B4-BE49-F238E27FC236}">
                <a16:creationId xmlns:a16="http://schemas.microsoft.com/office/drawing/2014/main" id="{65FA1098-DD18-694B-9E74-3E93A11736C6}"/>
              </a:ext>
            </a:extLst>
          </p:cNvPr>
          <p:cNvPicPr>
            <a:picLocks noChangeAspect="1"/>
          </p:cNvPicPr>
          <p:nvPr/>
        </p:nvPicPr>
        <p:blipFill>
          <a:blip r:embed="rId5"/>
          <a:srcRect/>
          <a:stretch/>
        </p:blipFill>
        <p:spPr>
          <a:xfrm>
            <a:off x="7660871" y="815961"/>
            <a:ext cx="3284318" cy="2037138"/>
          </a:xfrm>
          <a:prstGeom prst="rect">
            <a:avLst/>
          </a:prstGeom>
          <a:ln w="3175">
            <a:solidFill>
              <a:schemeClr val="tx1"/>
            </a:solidFill>
          </a:ln>
        </p:spPr>
      </p:pic>
    </p:spTree>
    <p:extLst>
      <p:ext uri="{BB962C8B-B14F-4D97-AF65-F5344CB8AC3E}">
        <p14:creationId xmlns:p14="http://schemas.microsoft.com/office/powerpoint/2010/main" val="328411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C740D30A-D318-B545-B2FB-76513C76A351}"/>
              </a:ext>
            </a:extLst>
          </p:cNvPr>
          <p:cNvPicPr>
            <a:picLocks noChangeAspect="1"/>
          </p:cNvPicPr>
          <p:nvPr/>
        </p:nvPicPr>
        <p:blipFill>
          <a:blip r:embed="rId3"/>
          <a:srcRect/>
          <a:stretch/>
        </p:blipFill>
        <p:spPr>
          <a:xfrm>
            <a:off x="644611" y="815961"/>
            <a:ext cx="3284316" cy="2037138"/>
          </a:xfrm>
          <a:prstGeom prst="rect">
            <a:avLst/>
          </a:prstGeom>
          <a:ln w="3175">
            <a:solidFill>
              <a:schemeClr val="tx1"/>
            </a:solidFill>
          </a:ln>
        </p:spPr>
      </p:pic>
      <p:sp>
        <p:nvSpPr>
          <p:cNvPr id="18" name="TextBox 10">
            <a:extLst>
              <a:ext uri="{FF2B5EF4-FFF2-40B4-BE49-F238E27FC236}">
                <a16:creationId xmlns:a16="http://schemas.microsoft.com/office/drawing/2014/main" id="{F958A273-9087-1043-B0B0-3F52E7B67AB1}"/>
              </a:ext>
            </a:extLst>
          </p:cNvPr>
          <p:cNvSpPr txBox="1"/>
          <p:nvPr/>
        </p:nvSpPr>
        <p:spPr>
          <a:xfrm>
            <a:off x="644610" y="3078468"/>
            <a:ext cx="4107632" cy="10002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Round 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Since the previous chapter was only the introduction, there is not yet a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A9ACEB97-A5EE-774C-A574-9D51BE6EFB05}"/>
              </a:ext>
            </a:extLst>
          </p:cNvPr>
          <p:cNvPicPr>
            <a:picLocks noChangeAspect="1"/>
          </p:cNvPicPr>
          <p:nvPr/>
        </p:nvPicPr>
        <p:blipFill>
          <a:blip r:embed="rId4"/>
          <a:srcRect/>
          <a:stretch/>
        </p:blipFill>
        <p:spPr>
          <a:xfrm>
            <a:off x="4157138" y="815960"/>
            <a:ext cx="3284316" cy="2037138"/>
          </a:xfrm>
          <a:prstGeom prst="rect">
            <a:avLst/>
          </a:prstGeom>
          <a:ln w="3175">
            <a:solidFill>
              <a:schemeClr val="tx1"/>
            </a:solidFill>
          </a:ln>
        </p:spPr>
      </p:pic>
    </p:spTree>
    <p:extLst>
      <p:ext uri="{BB962C8B-B14F-4D97-AF65-F5344CB8AC3E}">
        <p14:creationId xmlns:p14="http://schemas.microsoft.com/office/powerpoint/2010/main" val="2633535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sp>
        <p:nvSpPr>
          <p:cNvPr id="18" name="TextBox 10">
            <a:extLst>
              <a:ext uri="{FF2B5EF4-FFF2-40B4-BE49-F238E27FC236}">
                <a16:creationId xmlns:a16="http://schemas.microsoft.com/office/drawing/2014/main" id="{F958A273-9087-1043-B0B0-3F52E7B67AB1}"/>
              </a:ext>
            </a:extLst>
          </p:cNvPr>
          <p:cNvSpPr txBox="1"/>
          <p:nvPr/>
        </p:nvSpPr>
        <p:spPr>
          <a:xfrm>
            <a:off x="644610" y="4092818"/>
            <a:ext cx="4107632" cy="723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Applications </a:t>
            </a:r>
            <a:r>
              <a:rPr lang="nl-BE" sz="1400" b="1" dirty="0">
                <a:solidFill>
                  <a:prstClr val="black"/>
                </a:solidFill>
                <a:latin typeface="Calibri" panose="020F0502020204030204"/>
              </a:rPr>
              <a:t>vs</a:t>
            </a: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 market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Once we know the applications and the world of opportunities, we can explore the market. </a:t>
            </a:r>
          </a:p>
        </p:txBody>
      </p:sp>
      <p:pic>
        <p:nvPicPr>
          <p:cNvPr id="17" name="Picture 16">
            <a:extLst>
              <a:ext uri="{FF2B5EF4-FFF2-40B4-BE49-F238E27FC236}">
                <a16:creationId xmlns:a16="http://schemas.microsoft.com/office/drawing/2014/main" id="{65FA1098-DD18-694B-9E74-3E93A11736C6}"/>
              </a:ext>
            </a:extLst>
          </p:cNvPr>
          <p:cNvPicPr>
            <a:picLocks noChangeAspect="1"/>
          </p:cNvPicPr>
          <p:nvPr/>
        </p:nvPicPr>
        <p:blipFill>
          <a:blip r:embed="rId3"/>
          <a:srcRect/>
          <a:stretch/>
        </p:blipFill>
        <p:spPr>
          <a:xfrm>
            <a:off x="7660872" y="839533"/>
            <a:ext cx="3284316" cy="2037138"/>
          </a:xfrm>
          <a:prstGeom prst="rect">
            <a:avLst/>
          </a:prstGeom>
          <a:ln w="3175">
            <a:solidFill>
              <a:schemeClr val="tx1"/>
            </a:solidFill>
          </a:ln>
        </p:spPr>
      </p:pic>
      <p:sp>
        <p:nvSpPr>
          <p:cNvPr id="9" name="TextBox 10">
            <a:extLst>
              <a:ext uri="{FF2B5EF4-FFF2-40B4-BE49-F238E27FC236}">
                <a16:creationId xmlns:a16="http://schemas.microsoft.com/office/drawing/2014/main" id="{D59DAB9D-8AA6-0A4B-8098-8CA20DCEE2D9}"/>
              </a:ext>
            </a:extLst>
          </p:cNvPr>
          <p:cNvSpPr txBox="1"/>
          <p:nvPr/>
        </p:nvSpPr>
        <p:spPr>
          <a:xfrm>
            <a:off x="644610" y="3143121"/>
            <a:ext cx="4107632"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Real orders vs opportunities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First, we explore applications, based on real orders.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Users can click the images to read the details.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Secondly, we stress that there is a world of opportunities.</a:t>
            </a: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A9ACEB97-A5EE-774C-A574-9D51BE6EFB05}"/>
              </a:ext>
            </a:extLst>
          </p:cNvPr>
          <p:cNvPicPr>
            <a:picLocks noChangeAspect="1"/>
          </p:cNvPicPr>
          <p:nvPr/>
        </p:nvPicPr>
        <p:blipFill>
          <a:blip r:embed="rId4"/>
          <a:srcRect/>
          <a:stretch/>
        </p:blipFill>
        <p:spPr>
          <a:xfrm>
            <a:off x="644610" y="815961"/>
            <a:ext cx="3284316" cy="2037138"/>
          </a:xfrm>
          <a:prstGeom prst="rect">
            <a:avLst/>
          </a:prstGeom>
          <a:ln w="3175">
            <a:solidFill>
              <a:schemeClr val="tx1"/>
            </a:solidFill>
          </a:ln>
        </p:spPr>
      </p:pic>
      <p:pic>
        <p:nvPicPr>
          <p:cNvPr id="10" name="Picture 9">
            <a:extLst>
              <a:ext uri="{FF2B5EF4-FFF2-40B4-BE49-F238E27FC236}">
                <a16:creationId xmlns:a16="http://schemas.microsoft.com/office/drawing/2014/main" id="{AC8A84E4-7B06-6A46-9BA4-EA42D0474D61}"/>
              </a:ext>
            </a:extLst>
          </p:cNvPr>
          <p:cNvPicPr>
            <a:picLocks noChangeAspect="1"/>
          </p:cNvPicPr>
          <p:nvPr/>
        </p:nvPicPr>
        <p:blipFill>
          <a:blip r:embed="rId5"/>
          <a:srcRect/>
          <a:stretch/>
        </p:blipFill>
        <p:spPr>
          <a:xfrm>
            <a:off x="4157137" y="815961"/>
            <a:ext cx="3284316" cy="2037138"/>
          </a:xfrm>
          <a:prstGeom prst="rect">
            <a:avLst/>
          </a:prstGeom>
          <a:ln w="3175">
            <a:solidFill>
              <a:schemeClr val="tx1"/>
            </a:solidFill>
          </a:ln>
        </p:spPr>
      </p:pic>
    </p:spTree>
    <p:extLst>
      <p:ext uri="{BB962C8B-B14F-4D97-AF65-F5344CB8AC3E}">
        <p14:creationId xmlns:p14="http://schemas.microsoft.com/office/powerpoint/2010/main" val="148833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5FA1098-DD18-694B-9E74-3E93A11736C6}"/>
              </a:ext>
            </a:extLst>
          </p:cNvPr>
          <p:cNvPicPr>
            <a:picLocks noChangeAspect="1"/>
          </p:cNvPicPr>
          <p:nvPr/>
        </p:nvPicPr>
        <p:blipFill>
          <a:blip r:embed="rId3"/>
          <a:srcRect/>
          <a:stretch/>
        </p:blipFill>
        <p:spPr>
          <a:xfrm>
            <a:off x="7660872" y="839533"/>
            <a:ext cx="3284316" cy="2037137"/>
          </a:xfrm>
          <a:prstGeom prst="rect">
            <a:avLst/>
          </a:prstGeom>
          <a:ln w="3175">
            <a:solidFill>
              <a:schemeClr val="tx1"/>
            </a:solidFill>
          </a:ln>
        </p:spPr>
      </p:pic>
      <p:sp>
        <p:nvSpPr>
          <p:cNvPr id="9" name="TextBox 10">
            <a:extLst>
              <a:ext uri="{FF2B5EF4-FFF2-40B4-BE49-F238E27FC236}">
                <a16:creationId xmlns:a16="http://schemas.microsoft.com/office/drawing/2014/main" id="{D59DAB9D-8AA6-0A4B-8098-8CA20DCEE2D9}"/>
              </a:ext>
            </a:extLst>
          </p:cNvPr>
          <p:cNvSpPr txBox="1"/>
          <p:nvPr/>
        </p:nvSpPr>
        <p:spPr>
          <a:xfrm>
            <a:off x="644610" y="2876354"/>
            <a:ext cx="4107632" cy="723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Guided exploration of the market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In a first example, the coach guides the learner through the details of one market.</a:t>
            </a: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A9ACEB97-A5EE-774C-A574-9D51BE6EFB05}"/>
              </a:ext>
            </a:extLst>
          </p:cNvPr>
          <p:cNvPicPr>
            <a:picLocks noChangeAspect="1"/>
          </p:cNvPicPr>
          <p:nvPr/>
        </p:nvPicPr>
        <p:blipFill>
          <a:blip r:embed="rId4"/>
          <a:srcRect/>
          <a:stretch/>
        </p:blipFill>
        <p:spPr>
          <a:xfrm>
            <a:off x="644610" y="815961"/>
            <a:ext cx="3284316" cy="2037137"/>
          </a:xfrm>
          <a:prstGeom prst="rect">
            <a:avLst/>
          </a:prstGeom>
          <a:ln w="3175">
            <a:solidFill>
              <a:schemeClr val="tx1"/>
            </a:solidFill>
          </a:ln>
        </p:spPr>
      </p:pic>
      <p:pic>
        <p:nvPicPr>
          <p:cNvPr id="10" name="Picture 9">
            <a:extLst>
              <a:ext uri="{FF2B5EF4-FFF2-40B4-BE49-F238E27FC236}">
                <a16:creationId xmlns:a16="http://schemas.microsoft.com/office/drawing/2014/main" id="{AC8A84E4-7B06-6A46-9BA4-EA42D0474D61}"/>
              </a:ext>
            </a:extLst>
          </p:cNvPr>
          <p:cNvPicPr>
            <a:picLocks noChangeAspect="1"/>
          </p:cNvPicPr>
          <p:nvPr/>
        </p:nvPicPr>
        <p:blipFill>
          <a:blip r:embed="rId5"/>
          <a:srcRect/>
          <a:stretch/>
        </p:blipFill>
        <p:spPr>
          <a:xfrm>
            <a:off x="4157137" y="815961"/>
            <a:ext cx="3284316" cy="2037137"/>
          </a:xfrm>
          <a:prstGeom prst="rect">
            <a:avLst/>
          </a:prstGeom>
          <a:ln w="3175">
            <a:solidFill>
              <a:schemeClr val="tx1"/>
            </a:solidFill>
          </a:ln>
        </p:spPr>
      </p:pic>
      <p:pic>
        <p:nvPicPr>
          <p:cNvPr id="13" name="Picture 12">
            <a:extLst>
              <a:ext uri="{FF2B5EF4-FFF2-40B4-BE49-F238E27FC236}">
                <a16:creationId xmlns:a16="http://schemas.microsoft.com/office/drawing/2014/main" id="{C9103864-FAC2-8F43-B60C-D3A568D0C28E}"/>
              </a:ext>
            </a:extLst>
          </p:cNvPr>
          <p:cNvPicPr>
            <a:picLocks noChangeAspect="1"/>
          </p:cNvPicPr>
          <p:nvPr/>
        </p:nvPicPr>
        <p:blipFill>
          <a:blip r:embed="rId6"/>
          <a:srcRect/>
          <a:stretch/>
        </p:blipFill>
        <p:spPr>
          <a:xfrm>
            <a:off x="7660872" y="3784956"/>
            <a:ext cx="3284316" cy="2037137"/>
          </a:xfrm>
          <a:prstGeom prst="rect">
            <a:avLst/>
          </a:prstGeom>
          <a:ln w="3175">
            <a:solidFill>
              <a:schemeClr val="tx1"/>
            </a:solidFill>
          </a:ln>
        </p:spPr>
      </p:pic>
      <p:pic>
        <p:nvPicPr>
          <p:cNvPr id="14" name="Picture 13">
            <a:extLst>
              <a:ext uri="{FF2B5EF4-FFF2-40B4-BE49-F238E27FC236}">
                <a16:creationId xmlns:a16="http://schemas.microsoft.com/office/drawing/2014/main" id="{4F485FB4-67EE-B24E-892F-F51B9022AE6C}"/>
              </a:ext>
            </a:extLst>
          </p:cNvPr>
          <p:cNvPicPr>
            <a:picLocks noChangeAspect="1"/>
          </p:cNvPicPr>
          <p:nvPr/>
        </p:nvPicPr>
        <p:blipFill>
          <a:blip r:embed="rId7"/>
          <a:srcRect/>
          <a:stretch/>
        </p:blipFill>
        <p:spPr>
          <a:xfrm>
            <a:off x="644610" y="3761384"/>
            <a:ext cx="3284316" cy="2037137"/>
          </a:xfrm>
          <a:prstGeom prst="rect">
            <a:avLst/>
          </a:prstGeom>
          <a:ln w="3175">
            <a:solidFill>
              <a:schemeClr val="tx1"/>
            </a:solidFill>
          </a:ln>
        </p:spPr>
      </p:pic>
      <p:pic>
        <p:nvPicPr>
          <p:cNvPr id="15" name="Picture 14">
            <a:extLst>
              <a:ext uri="{FF2B5EF4-FFF2-40B4-BE49-F238E27FC236}">
                <a16:creationId xmlns:a16="http://schemas.microsoft.com/office/drawing/2014/main" id="{A3711483-EC2A-EF43-8CC4-BE343D3EBE07}"/>
              </a:ext>
            </a:extLst>
          </p:cNvPr>
          <p:cNvPicPr>
            <a:picLocks noChangeAspect="1"/>
          </p:cNvPicPr>
          <p:nvPr/>
        </p:nvPicPr>
        <p:blipFill>
          <a:blip r:embed="rId8"/>
          <a:srcRect/>
          <a:stretch/>
        </p:blipFill>
        <p:spPr>
          <a:xfrm>
            <a:off x="4157137" y="3761384"/>
            <a:ext cx="3284316" cy="2037137"/>
          </a:xfrm>
          <a:prstGeom prst="rect">
            <a:avLst/>
          </a:prstGeom>
          <a:ln w="3175">
            <a:solidFill>
              <a:schemeClr val="tx1"/>
            </a:solidFill>
          </a:ln>
        </p:spPr>
      </p:pic>
    </p:spTree>
    <p:extLst>
      <p:ext uri="{BB962C8B-B14F-4D97-AF65-F5344CB8AC3E}">
        <p14:creationId xmlns:p14="http://schemas.microsoft.com/office/powerpoint/2010/main" val="2630445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5FA1098-DD18-694B-9E74-3E93A11736C6}"/>
              </a:ext>
            </a:extLst>
          </p:cNvPr>
          <p:cNvPicPr>
            <a:picLocks noChangeAspect="1"/>
          </p:cNvPicPr>
          <p:nvPr/>
        </p:nvPicPr>
        <p:blipFill>
          <a:blip r:embed="rId3"/>
          <a:srcRect/>
          <a:stretch/>
        </p:blipFill>
        <p:spPr>
          <a:xfrm>
            <a:off x="644612" y="815961"/>
            <a:ext cx="3284314" cy="2037137"/>
          </a:xfrm>
          <a:prstGeom prst="rect">
            <a:avLst/>
          </a:prstGeom>
          <a:ln w="3175">
            <a:solidFill>
              <a:schemeClr val="tx1"/>
            </a:solidFill>
          </a:ln>
        </p:spPr>
      </p:pic>
      <p:sp>
        <p:nvSpPr>
          <p:cNvPr id="9" name="TextBox 10">
            <a:extLst>
              <a:ext uri="{FF2B5EF4-FFF2-40B4-BE49-F238E27FC236}">
                <a16:creationId xmlns:a16="http://schemas.microsoft.com/office/drawing/2014/main" id="{D59DAB9D-8AA6-0A4B-8098-8CA20DCEE2D9}"/>
              </a:ext>
            </a:extLst>
          </p:cNvPr>
          <p:cNvSpPr txBox="1"/>
          <p:nvPr/>
        </p:nvSpPr>
        <p:spPr>
          <a:xfrm>
            <a:off x="644610" y="2876354"/>
            <a:ext cx="4107632"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Free exploration of the market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After a summary, the user can explore the other industries on his own.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When done … an </a:t>
            </a:r>
            <a:r>
              <a:rPr lang="en-US" sz="900" dirty="0">
                <a:solidFill>
                  <a:prstClr val="black"/>
                </a:solidFill>
                <a:latin typeface="Calibri" panose="020F0502020204030204"/>
              </a:rPr>
              <a:t>”unlocked” message appears, and the user can go to the next chapter.</a:t>
            </a: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C8A84E4-7B06-6A46-9BA4-EA42D0474D61}"/>
              </a:ext>
            </a:extLst>
          </p:cNvPr>
          <p:cNvPicPr>
            <a:picLocks noChangeAspect="1"/>
          </p:cNvPicPr>
          <p:nvPr/>
        </p:nvPicPr>
        <p:blipFill>
          <a:blip r:embed="rId4"/>
          <a:srcRect/>
          <a:stretch/>
        </p:blipFill>
        <p:spPr>
          <a:xfrm>
            <a:off x="4157137" y="815960"/>
            <a:ext cx="3284314" cy="2037137"/>
          </a:xfrm>
          <a:prstGeom prst="rect">
            <a:avLst/>
          </a:prstGeom>
          <a:ln w="3175">
            <a:solidFill>
              <a:schemeClr val="tx1"/>
            </a:solidFill>
          </a:ln>
        </p:spPr>
      </p:pic>
      <p:pic>
        <p:nvPicPr>
          <p:cNvPr id="16" name="Picture 15">
            <a:extLst>
              <a:ext uri="{FF2B5EF4-FFF2-40B4-BE49-F238E27FC236}">
                <a16:creationId xmlns:a16="http://schemas.microsoft.com/office/drawing/2014/main" id="{2D00E2F4-EDCF-7343-8AF7-F481A2957E0A}"/>
              </a:ext>
            </a:extLst>
          </p:cNvPr>
          <p:cNvPicPr>
            <a:picLocks noChangeAspect="1"/>
          </p:cNvPicPr>
          <p:nvPr/>
        </p:nvPicPr>
        <p:blipFill>
          <a:blip r:embed="rId5"/>
          <a:srcRect/>
          <a:stretch/>
        </p:blipFill>
        <p:spPr>
          <a:xfrm>
            <a:off x="7660873" y="815959"/>
            <a:ext cx="3284314" cy="2037137"/>
          </a:xfrm>
          <a:prstGeom prst="rect">
            <a:avLst/>
          </a:prstGeom>
          <a:ln w="3175">
            <a:solidFill>
              <a:schemeClr val="tx1"/>
            </a:solidFill>
          </a:ln>
        </p:spPr>
      </p:pic>
    </p:spTree>
    <p:extLst>
      <p:ext uri="{BB962C8B-B14F-4D97-AF65-F5344CB8AC3E}">
        <p14:creationId xmlns:p14="http://schemas.microsoft.com/office/powerpoint/2010/main" val="257108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5FA1098-DD18-694B-9E74-3E93A11736C6}"/>
              </a:ext>
            </a:extLst>
          </p:cNvPr>
          <p:cNvPicPr>
            <a:picLocks noChangeAspect="1"/>
          </p:cNvPicPr>
          <p:nvPr/>
        </p:nvPicPr>
        <p:blipFill>
          <a:blip r:embed="rId3"/>
          <a:srcRect/>
          <a:stretch/>
        </p:blipFill>
        <p:spPr>
          <a:xfrm>
            <a:off x="644612" y="815961"/>
            <a:ext cx="3284314" cy="2037136"/>
          </a:xfrm>
          <a:prstGeom prst="rect">
            <a:avLst/>
          </a:prstGeom>
          <a:ln w="3175">
            <a:solidFill>
              <a:schemeClr val="tx1"/>
            </a:solidFill>
          </a:ln>
        </p:spPr>
      </p:pic>
      <p:sp>
        <p:nvSpPr>
          <p:cNvPr id="9" name="TextBox 10">
            <a:extLst>
              <a:ext uri="{FF2B5EF4-FFF2-40B4-BE49-F238E27FC236}">
                <a16:creationId xmlns:a16="http://schemas.microsoft.com/office/drawing/2014/main" id="{D59DAB9D-8AA6-0A4B-8098-8CA20DCEE2D9}"/>
              </a:ext>
            </a:extLst>
          </p:cNvPr>
          <p:cNvSpPr txBox="1"/>
          <p:nvPr/>
        </p:nvSpPr>
        <p:spPr>
          <a:xfrm>
            <a:off x="644610" y="2876354"/>
            <a:ext cx="4107632" cy="723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Round-up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At the end of the market chapter, a little test has to be taken.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During the test, the user can always go back to look up information.</a:t>
            </a: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C8A84E4-7B06-6A46-9BA4-EA42D0474D61}"/>
              </a:ext>
            </a:extLst>
          </p:cNvPr>
          <p:cNvPicPr>
            <a:picLocks noChangeAspect="1"/>
          </p:cNvPicPr>
          <p:nvPr/>
        </p:nvPicPr>
        <p:blipFill>
          <a:blip r:embed="rId4"/>
          <a:srcRect/>
          <a:stretch/>
        </p:blipFill>
        <p:spPr>
          <a:xfrm>
            <a:off x="4157137" y="815960"/>
            <a:ext cx="3284314" cy="2037136"/>
          </a:xfrm>
          <a:prstGeom prst="rect">
            <a:avLst/>
          </a:prstGeom>
          <a:ln w="3175">
            <a:solidFill>
              <a:schemeClr val="tx1"/>
            </a:solidFill>
          </a:ln>
        </p:spPr>
      </p:pic>
      <p:pic>
        <p:nvPicPr>
          <p:cNvPr id="16" name="Picture 15">
            <a:extLst>
              <a:ext uri="{FF2B5EF4-FFF2-40B4-BE49-F238E27FC236}">
                <a16:creationId xmlns:a16="http://schemas.microsoft.com/office/drawing/2014/main" id="{2D00E2F4-EDCF-7343-8AF7-F481A2957E0A}"/>
              </a:ext>
            </a:extLst>
          </p:cNvPr>
          <p:cNvPicPr>
            <a:picLocks noChangeAspect="1"/>
          </p:cNvPicPr>
          <p:nvPr/>
        </p:nvPicPr>
        <p:blipFill>
          <a:blip r:embed="rId5"/>
          <a:srcRect/>
          <a:stretch/>
        </p:blipFill>
        <p:spPr>
          <a:xfrm>
            <a:off x="7660873" y="815959"/>
            <a:ext cx="3284314" cy="2037136"/>
          </a:xfrm>
          <a:prstGeom prst="rect">
            <a:avLst/>
          </a:prstGeom>
          <a:ln w="3175">
            <a:solidFill>
              <a:schemeClr val="tx1"/>
            </a:solidFill>
          </a:ln>
        </p:spPr>
      </p:pic>
      <p:pic>
        <p:nvPicPr>
          <p:cNvPr id="12" name="Picture 11">
            <a:extLst>
              <a:ext uri="{FF2B5EF4-FFF2-40B4-BE49-F238E27FC236}">
                <a16:creationId xmlns:a16="http://schemas.microsoft.com/office/drawing/2014/main" id="{1E456155-049B-A64B-A96B-05DE08EAC7AC}"/>
              </a:ext>
            </a:extLst>
          </p:cNvPr>
          <p:cNvPicPr>
            <a:picLocks noChangeAspect="1"/>
          </p:cNvPicPr>
          <p:nvPr/>
        </p:nvPicPr>
        <p:blipFill>
          <a:blip r:embed="rId6"/>
          <a:srcRect/>
          <a:stretch/>
        </p:blipFill>
        <p:spPr>
          <a:xfrm>
            <a:off x="7660873" y="3784956"/>
            <a:ext cx="3284314" cy="2037137"/>
          </a:xfrm>
          <a:prstGeom prst="rect">
            <a:avLst/>
          </a:prstGeom>
          <a:ln w="3175">
            <a:solidFill>
              <a:schemeClr val="tx1"/>
            </a:solidFill>
          </a:ln>
        </p:spPr>
      </p:pic>
      <p:pic>
        <p:nvPicPr>
          <p:cNvPr id="13" name="Picture 12">
            <a:extLst>
              <a:ext uri="{FF2B5EF4-FFF2-40B4-BE49-F238E27FC236}">
                <a16:creationId xmlns:a16="http://schemas.microsoft.com/office/drawing/2014/main" id="{3B0647C2-9C4A-144D-974A-3AEA85E0A66E}"/>
              </a:ext>
            </a:extLst>
          </p:cNvPr>
          <p:cNvPicPr>
            <a:picLocks noChangeAspect="1"/>
          </p:cNvPicPr>
          <p:nvPr/>
        </p:nvPicPr>
        <p:blipFill>
          <a:blip r:embed="rId7"/>
          <a:srcRect/>
          <a:stretch/>
        </p:blipFill>
        <p:spPr>
          <a:xfrm>
            <a:off x="644611" y="3761384"/>
            <a:ext cx="3284314" cy="2037137"/>
          </a:xfrm>
          <a:prstGeom prst="rect">
            <a:avLst/>
          </a:prstGeom>
          <a:ln w="3175">
            <a:solidFill>
              <a:schemeClr val="tx1"/>
            </a:solidFill>
          </a:ln>
        </p:spPr>
      </p:pic>
      <p:pic>
        <p:nvPicPr>
          <p:cNvPr id="14" name="Picture 13">
            <a:extLst>
              <a:ext uri="{FF2B5EF4-FFF2-40B4-BE49-F238E27FC236}">
                <a16:creationId xmlns:a16="http://schemas.microsoft.com/office/drawing/2014/main" id="{087E10C0-73B7-E949-969D-42A0ED095B2A}"/>
              </a:ext>
            </a:extLst>
          </p:cNvPr>
          <p:cNvPicPr>
            <a:picLocks noChangeAspect="1"/>
          </p:cNvPicPr>
          <p:nvPr/>
        </p:nvPicPr>
        <p:blipFill>
          <a:blip r:embed="rId8"/>
          <a:srcRect/>
          <a:stretch/>
        </p:blipFill>
        <p:spPr>
          <a:xfrm>
            <a:off x="4157138" y="3761384"/>
            <a:ext cx="3284314" cy="2037137"/>
          </a:xfrm>
          <a:prstGeom prst="rect">
            <a:avLst/>
          </a:prstGeom>
          <a:ln w="3175">
            <a:solidFill>
              <a:schemeClr val="tx1"/>
            </a:solidFill>
          </a:ln>
        </p:spPr>
      </p:pic>
    </p:spTree>
    <p:extLst>
      <p:ext uri="{BB962C8B-B14F-4D97-AF65-F5344CB8AC3E}">
        <p14:creationId xmlns:p14="http://schemas.microsoft.com/office/powerpoint/2010/main" val="2647732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sp>
        <p:nvSpPr>
          <p:cNvPr id="9" name="TextBox 10">
            <a:extLst>
              <a:ext uri="{FF2B5EF4-FFF2-40B4-BE49-F238E27FC236}">
                <a16:creationId xmlns:a16="http://schemas.microsoft.com/office/drawing/2014/main" id="{D59DAB9D-8AA6-0A4B-8098-8CA20DCEE2D9}"/>
              </a:ext>
            </a:extLst>
          </p:cNvPr>
          <p:cNvSpPr txBox="1"/>
          <p:nvPr/>
        </p:nvSpPr>
        <p:spPr>
          <a:xfrm>
            <a:off x="644610" y="1227796"/>
            <a:ext cx="4107632" cy="10002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The products / sales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These two chapters are not yet worked out in detail (only in draft).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The</a:t>
            </a:r>
            <a:r>
              <a:rPr lang="en-US" sz="900" dirty="0">
                <a:solidFill>
                  <a:prstClr val="black"/>
                </a:solidFill>
                <a:latin typeface="Calibri" panose="020F0502020204030204"/>
              </a:rPr>
              <a:t> principles will be similar.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All </a:t>
            </a:r>
            <a:r>
              <a:rPr lang="en-US" sz="900" dirty="0">
                <a:solidFill>
                  <a:prstClr val="black"/>
                </a:solidFill>
                <a:latin typeface="Calibri" panose="020F0502020204030204"/>
              </a:rPr>
              <a:t>information from the original slides will be used (except for some “advanced” information – to be defined). </a:t>
            </a: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791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3A37846-7761-904E-BF27-45337AB249D9}"/>
              </a:ext>
            </a:extLst>
          </p:cNvPr>
          <p:cNvCxnSpPr>
            <a:cxnSpLocks/>
          </p:cNvCxnSpPr>
          <p:nvPr/>
        </p:nvCxnSpPr>
        <p:spPr>
          <a:xfrm flipV="1">
            <a:off x="491595" y="3615082"/>
            <a:ext cx="7152218" cy="18327"/>
          </a:xfrm>
          <a:prstGeom prst="line">
            <a:avLst/>
          </a:prstGeom>
          <a:ln w="349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911A901-D906-F04A-AAAE-52E3A2E45284}"/>
              </a:ext>
            </a:extLst>
          </p:cNvPr>
          <p:cNvSpPr txBox="1"/>
          <p:nvPr/>
        </p:nvSpPr>
        <p:spPr>
          <a:xfrm>
            <a:off x="387919" y="2768893"/>
            <a:ext cx="3192303" cy="671513"/>
          </a:xfrm>
          <a:prstGeom prst="rect">
            <a:avLst/>
          </a:prstGeom>
          <a:noFill/>
        </p:spPr>
        <p:txBody>
          <a:bodyPr wrap="square" rtlCol="0">
            <a:spAutoFit/>
          </a:bodyPr>
          <a:lstStyle/>
          <a:p>
            <a:r>
              <a:rPr lang="en-US" sz="4200" b="1" dirty="0" err="1">
                <a:solidFill>
                  <a:srgbClr val="2E142D"/>
                </a:solidFill>
                <a:latin typeface="Myriad Pro Semibold" panose="020B0503030403020204" pitchFamily="34" charset="0"/>
              </a:rPr>
              <a:t>supermus</a:t>
            </a:r>
            <a:r>
              <a:rPr lang="en-US" sz="4200" b="1" dirty="0" err="1">
                <a:solidFill>
                  <a:schemeClr val="bg1">
                    <a:lumMod val="75000"/>
                  </a:schemeClr>
                </a:solidFill>
                <a:latin typeface="Myriad Pro Semibold" panose="020B0503030403020204" pitchFamily="34" charset="0"/>
              </a:rPr>
              <a:t>.be</a:t>
            </a:r>
            <a:endParaRPr lang="en-US" sz="4200" b="1" dirty="0">
              <a:solidFill>
                <a:schemeClr val="bg1">
                  <a:lumMod val="75000"/>
                </a:schemeClr>
              </a:solidFill>
              <a:latin typeface="Myriad Pro Semibold" panose="020B0503030403020204" pitchFamily="34" charset="0"/>
            </a:endParaRPr>
          </a:p>
        </p:txBody>
      </p:sp>
      <p:sp>
        <p:nvSpPr>
          <p:cNvPr id="3" name="TextBox 2">
            <a:extLst>
              <a:ext uri="{FF2B5EF4-FFF2-40B4-BE49-F238E27FC236}">
                <a16:creationId xmlns:a16="http://schemas.microsoft.com/office/drawing/2014/main" id="{15CE361A-B2F9-394C-A93F-4EF943087EB0}"/>
              </a:ext>
            </a:extLst>
          </p:cNvPr>
          <p:cNvSpPr txBox="1"/>
          <p:nvPr/>
        </p:nvSpPr>
        <p:spPr>
          <a:xfrm>
            <a:off x="840645" y="3644213"/>
            <a:ext cx="3061384" cy="584775"/>
          </a:xfrm>
          <a:prstGeom prst="rect">
            <a:avLst/>
          </a:prstGeom>
          <a:noFill/>
        </p:spPr>
        <p:txBody>
          <a:bodyPr wrap="square" rtlCol="0">
            <a:spAutoFit/>
          </a:bodyPr>
          <a:lstStyle/>
          <a:p>
            <a:r>
              <a:rPr lang="en-US" sz="3200">
                <a:solidFill>
                  <a:srgbClr val="D68119"/>
                </a:solidFill>
                <a:latin typeface="Myriad Pro Light" panose="020B0403030403020204" pitchFamily="34" charset="0"/>
              </a:rPr>
              <a:t>to be continued</a:t>
            </a:r>
          </a:p>
        </p:txBody>
      </p:sp>
      <p:sp>
        <p:nvSpPr>
          <p:cNvPr id="4" name="Triangle 3">
            <a:extLst>
              <a:ext uri="{FF2B5EF4-FFF2-40B4-BE49-F238E27FC236}">
                <a16:creationId xmlns:a16="http://schemas.microsoft.com/office/drawing/2014/main" id="{D075F136-AB2A-BA4F-8BB9-E1C8E4ED7D32}"/>
              </a:ext>
            </a:extLst>
          </p:cNvPr>
          <p:cNvSpPr/>
          <p:nvPr/>
        </p:nvSpPr>
        <p:spPr>
          <a:xfrm rot="5400000">
            <a:off x="469670" y="3842360"/>
            <a:ext cx="317923" cy="274072"/>
          </a:xfrm>
          <a:prstGeom prst="triangle">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02BE0B1-FA2F-7D4B-A05A-C23E6E96524D}"/>
              </a:ext>
            </a:extLst>
          </p:cNvPr>
          <p:cNvSpPr/>
          <p:nvPr/>
        </p:nvSpPr>
        <p:spPr>
          <a:xfrm>
            <a:off x="491595" y="3581005"/>
            <a:ext cx="586067" cy="104805"/>
          </a:xfrm>
          <a:prstGeom prst="rect">
            <a:avLst/>
          </a:prstGeom>
          <a:solidFill>
            <a:srgbClr val="2E14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8717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fill="hold" grpId="0" nodeType="afterEffect">
                                  <p:stCondLst>
                                    <p:cond delay="0"/>
                                  </p:stCondLst>
                                  <p:endCondLst>
                                    <p:cond evt="onNext" delay="0">
                                      <p:tgtEl>
                                        <p:sldTgt/>
                                      </p:tgtEl>
                                    </p:cond>
                                  </p:endCondLst>
                                  <p:childTnLst>
                                    <p:animMotion origin="layout" path="M -4.58333E-6 3.7037E-6 L 0.56263 -1.11111E-6 " pathEditMode="relative" rAng="0" ptsTypes="AA">
                                      <p:cBhvr>
                                        <p:cTn id="6" dur="180000" fill="hold"/>
                                        <p:tgtEl>
                                          <p:spTgt spid="5"/>
                                        </p:tgtEl>
                                        <p:attrNameLst>
                                          <p:attrName>ppt_x</p:attrName>
                                          <p:attrName>ppt_y</p:attrName>
                                        </p:attrNameLst>
                                      </p:cBhvr>
                                      <p:rCtr x="29323"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sp>
        <p:nvSpPr>
          <p:cNvPr id="9" name="TextBox 10">
            <a:extLst>
              <a:ext uri="{FF2B5EF4-FFF2-40B4-BE49-F238E27FC236}">
                <a16:creationId xmlns:a16="http://schemas.microsoft.com/office/drawing/2014/main" id="{345944F1-045A-1B40-89B8-8002D89FA15F}"/>
              </a:ext>
            </a:extLst>
          </p:cNvPr>
          <p:cNvSpPr txBox="1"/>
          <p:nvPr/>
        </p:nvSpPr>
        <p:spPr>
          <a:xfrm>
            <a:off x="509855" y="1031083"/>
            <a:ext cx="3596153" cy="23852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About this presentation</a:t>
            </a:r>
            <a:endParaRPr kumimoji="0" lang="nl-BE" sz="1400" b="1" i="0" u="none" strike="noStrike" kern="1200" cap="none" spc="0" normalizeH="0" baseline="3000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This is about structure – not design. </a:t>
            </a:r>
            <a:b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For example: the coach is represented by a standard icon, the map of China is still a stock image …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900" b="1" dirty="0">
                <a:solidFill>
                  <a:prstClr val="black"/>
                </a:solidFill>
                <a:latin typeface="Calibri" panose="020F0502020204030204"/>
              </a:rPr>
              <a:t>Current status:</a:t>
            </a:r>
            <a:br>
              <a:rPr lang="en-US" sz="900" b="1" dirty="0">
                <a:solidFill>
                  <a:prstClr val="black"/>
                </a:solidFill>
                <a:latin typeface="Calibri" panose="020F0502020204030204"/>
              </a:rPr>
            </a:br>
            <a:r>
              <a:rPr lang="en-US" sz="900" b="1" dirty="0">
                <a:solidFill>
                  <a:prstClr val="black"/>
                </a:solidFill>
                <a:latin typeface="Calibri" panose="020F0502020204030204"/>
              </a:rPr>
              <a:t>- </a:t>
            </a:r>
            <a:r>
              <a:rPr lang="en-US" sz="900" dirty="0">
                <a:solidFill>
                  <a:prstClr val="black"/>
                </a:solidFill>
                <a:latin typeface="Calibri" panose="020F0502020204030204"/>
              </a:rPr>
              <a:t>Content has been analyzed and flow through training has been    defined, so that all content is covered.</a:t>
            </a:r>
            <a:br>
              <a:rPr lang="en-US" sz="900" dirty="0">
                <a:solidFill>
                  <a:prstClr val="black"/>
                </a:solidFill>
                <a:latin typeface="Calibri" panose="020F0502020204030204"/>
              </a:rPr>
            </a:br>
            <a:r>
              <a:rPr lang="en-US" sz="900" dirty="0">
                <a:solidFill>
                  <a:prstClr val="black"/>
                </a:solidFill>
                <a:latin typeface="Calibri" panose="020F0502020204030204"/>
              </a:rPr>
              <a:t>- Introduction, the market -&gt; interactive version is available</a:t>
            </a:r>
          </a:p>
          <a:p>
            <a:pPr marL="228600" lvl="0" indent="-228600">
              <a:buFont typeface="+mj-lt"/>
              <a:buAutoNum type="arabicPeriod"/>
              <a:defRPr/>
            </a:pPr>
            <a:r>
              <a:rPr lang="en-US" sz="900" b="1" dirty="0">
                <a:solidFill>
                  <a:prstClr val="black"/>
                </a:solidFill>
                <a:latin typeface="Calibri" panose="020F0502020204030204"/>
              </a:rPr>
              <a:t>Required information from Atlas Copco</a:t>
            </a:r>
            <a:br>
              <a:rPr lang="en-US" sz="900" b="1" dirty="0">
                <a:solidFill>
                  <a:prstClr val="black"/>
                </a:solidFill>
                <a:latin typeface="Calibri" panose="020F0502020204030204"/>
              </a:rPr>
            </a:br>
            <a:r>
              <a:rPr lang="en-US" sz="900" dirty="0">
                <a:solidFill>
                  <a:prstClr val="black"/>
                </a:solidFill>
                <a:latin typeface="Calibri" panose="020F0502020204030204"/>
              </a:rPr>
              <a:t>-&gt; what ”advanced” info can be left out?</a:t>
            </a:r>
            <a:br>
              <a:rPr lang="en-US" sz="900" dirty="0">
                <a:solidFill>
                  <a:prstClr val="black"/>
                </a:solidFill>
                <a:latin typeface="Calibri" panose="020F0502020204030204"/>
              </a:rPr>
            </a:br>
            <a:r>
              <a:rPr lang="en-US" sz="900" dirty="0">
                <a:solidFill>
                  <a:prstClr val="black"/>
                </a:solidFill>
                <a:latin typeface="Calibri" panose="020F0502020204030204"/>
              </a:rPr>
              <a:t>-&gt; details about applications (slide 9)</a:t>
            </a:r>
            <a:br>
              <a:rPr lang="en-US" sz="900" dirty="0">
                <a:solidFill>
                  <a:prstClr val="black"/>
                </a:solidFill>
                <a:latin typeface="Calibri" panose="020F0502020204030204"/>
              </a:rPr>
            </a:br>
            <a:r>
              <a:rPr lang="en-US" sz="900" dirty="0">
                <a:solidFill>
                  <a:prstClr val="black"/>
                </a:solidFill>
                <a:latin typeface="Calibri" panose="020F0502020204030204"/>
              </a:rPr>
              <a:t>-&gt; technology (slide 10) -&gt; should we add something here?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5" name="TextBox 10">
            <a:extLst>
              <a:ext uri="{FF2B5EF4-FFF2-40B4-BE49-F238E27FC236}">
                <a16:creationId xmlns:a16="http://schemas.microsoft.com/office/drawing/2014/main" id="{1C9C2D8C-5785-A34B-A622-E7D6D6B8F955}"/>
              </a:ext>
            </a:extLst>
          </p:cNvPr>
          <p:cNvSpPr txBox="1"/>
          <p:nvPr/>
        </p:nvSpPr>
        <p:spPr>
          <a:xfrm>
            <a:off x="5719808" y="1031083"/>
            <a:ext cx="3596153" cy="1138773"/>
          </a:xfrm>
          <a:prstGeom prst="rect">
            <a:avLst/>
          </a:prstGeom>
          <a:solidFill>
            <a:srgbClr val="D6811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schemeClr val="bg1"/>
                </a:solidFill>
                <a:effectLst/>
                <a:uLnTx/>
                <a:uFillTx/>
                <a:latin typeface="Calibri" panose="020F0502020204030204"/>
                <a:ea typeface="+mn-ea"/>
                <a:cs typeface="+mn-cs"/>
              </a:rPr>
              <a:t>Live demo:</a:t>
            </a:r>
            <a:endParaRPr kumimoji="0" lang="nl-BE" sz="1400" b="1" i="0" u="none" strike="noStrike" kern="1200" cap="none" spc="0" normalizeH="0" baseline="30000" noProof="0" dirty="0">
              <a:ln>
                <a:noFill/>
              </a:ln>
              <a:solidFill>
                <a:schemeClr val="bg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kumimoji="0" lang="en-US" sz="900" b="0" i="0" u="none" strike="noStrike" kern="1200" cap="none" spc="0" normalizeH="0" baseline="0" noProof="0" dirty="0">
                <a:ln>
                  <a:noFill/>
                </a:ln>
                <a:solidFill>
                  <a:schemeClr val="bg1"/>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www.cirquetechnique.com</a:t>
            </a:r>
            <a:endParaRPr kumimoji="0" lang="en-US" sz="9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sz="900" dirty="0">
              <a:solidFill>
                <a:schemeClr val="bg1"/>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kumimoji="0" lang="en-US" sz="900" b="0" i="0" u="none" strike="noStrike" kern="1200" cap="none" spc="0" normalizeH="0" baseline="0" noProof="0" dirty="0">
                <a:ln>
                  <a:noFill/>
                </a:ln>
                <a:solidFill>
                  <a:schemeClr val="bg1"/>
                </a:solidFill>
                <a:effectLst/>
                <a:uLnTx/>
                <a:uFillTx/>
                <a:latin typeface="Calibri" panose="020F0502020204030204"/>
                <a:ea typeface="+mn-ea"/>
                <a:cs typeface="+mn-cs"/>
              </a:rPr>
              <a:t>Password: con2019 and select the machine to launch the latest version.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9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3171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7" name="Picture 6" descr="A screenshot of a cell phone&#10;&#10;Description automatically generated">
            <a:extLst>
              <a:ext uri="{FF2B5EF4-FFF2-40B4-BE49-F238E27FC236}">
                <a16:creationId xmlns:a16="http://schemas.microsoft.com/office/drawing/2014/main" id="{5D50A1AC-8487-724E-B47B-01E91E73E373}"/>
              </a:ext>
            </a:extLst>
          </p:cNvPr>
          <p:cNvPicPr>
            <a:picLocks noChangeAspect="1"/>
          </p:cNvPicPr>
          <p:nvPr/>
        </p:nvPicPr>
        <p:blipFill>
          <a:blip r:embed="rId3"/>
          <a:stretch>
            <a:fillRect/>
          </a:stretch>
        </p:blipFill>
        <p:spPr>
          <a:xfrm>
            <a:off x="578666" y="918060"/>
            <a:ext cx="3914203" cy="2427833"/>
          </a:xfrm>
          <a:prstGeom prst="rect">
            <a:avLst/>
          </a:prstGeom>
          <a:ln w="3175">
            <a:solidFill>
              <a:schemeClr val="tx1"/>
            </a:solidFill>
          </a:ln>
        </p:spPr>
      </p:pic>
      <p:sp>
        <p:nvSpPr>
          <p:cNvPr id="9" name="TextBox 10">
            <a:extLst>
              <a:ext uri="{FF2B5EF4-FFF2-40B4-BE49-F238E27FC236}">
                <a16:creationId xmlns:a16="http://schemas.microsoft.com/office/drawing/2014/main" id="{345944F1-045A-1B40-89B8-8002D89FA15F}"/>
              </a:ext>
            </a:extLst>
          </p:cNvPr>
          <p:cNvSpPr txBox="1"/>
          <p:nvPr/>
        </p:nvSpPr>
        <p:spPr>
          <a:xfrm>
            <a:off x="4761944" y="918060"/>
            <a:ext cx="2804865" cy="46012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4 Chapters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We define 4 chapters, </a:t>
            </a: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Click ”?” to get more information about what to expect.</a:t>
            </a:r>
          </a:p>
          <a:p>
            <a:pPr marR="0" lvl="0" algn="l" defTabSz="914400" rtl="0" eaLnBrk="1" fontAlgn="auto" latinLnBrk="0" hangingPunct="1">
              <a:lnSpc>
                <a:spcPct val="100000"/>
              </a:lnSpc>
              <a:spcBef>
                <a:spcPts val="0"/>
              </a:spcBef>
              <a:spcAft>
                <a:spcPts val="0"/>
              </a:spcAft>
              <a:buClrTx/>
              <a:buSzTx/>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b="1" dirty="0">
                <a:solidFill>
                  <a:prstClr val="black"/>
                </a:solidFill>
                <a:latin typeface="Calibri" panose="020F0502020204030204"/>
              </a:rPr>
              <a:t>Introduction:</a:t>
            </a:r>
            <a:r>
              <a:rPr lang="en-US" sz="900" dirty="0">
                <a:solidFill>
                  <a:prstClr val="black"/>
                </a:solidFill>
                <a:latin typeface="Calibri" panose="020F0502020204030204"/>
              </a:rPr>
              <a:t> a quick introduction to get to know the compressors this training is about.</a:t>
            </a:r>
          </a:p>
          <a:p>
            <a:pPr marR="0" lvl="0" algn="l" defTabSz="914400" rtl="0" eaLnBrk="1" fontAlgn="auto" latinLnBrk="0" hangingPunct="1">
              <a:lnSpc>
                <a:spcPct val="100000"/>
              </a:lnSpc>
              <a:spcBef>
                <a:spcPts val="0"/>
              </a:spcBef>
              <a:spcAft>
                <a:spcPts val="0"/>
              </a:spcAft>
              <a:buClrTx/>
              <a:buSzTx/>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b="1" dirty="0">
                <a:solidFill>
                  <a:prstClr val="black"/>
                </a:solidFill>
                <a:latin typeface="Calibri" panose="020F0502020204030204"/>
              </a:rPr>
              <a:t>The Market</a:t>
            </a:r>
            <a:r>
              <a:rPr lang="en-US" sz="900" dirty="0">
                <a:solidFill>
                  <a:prstClr val="black"/>
                </a:solidFill>
                <a:latin typeface="Calibri" panose="020F0502020204030204"/>
              </a:rPr>
              <a:t>: who are the potential customers for these compressors and in which industries and regions to find them.</a:t>
            </a:r>
          </a:p>
          <a:p>
            <a:pPr marR="0" lvl="0" algn="l" defTabSz="914400" rtl="0" eaLnBrk="1" fontAlgn="auto" latinLnBrk="0" hangingPunct="1">
              <a:lnSpc>
                <a:spcPct val="100000"/>
              </a:lnSpc>
              <a:spcBef>
                <a:spcPts val="0"/>
              </a:spcBef>
              <a:spcAft>
                <a:spcPts val="0"/>
              </a:spcAft>
              <a:buClrTx/>
              <a:buSzTx/>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b="1" dirty="0">
                <a:solidFill>
                  <a:prstClr val="black"/>
                </a:solidFill>
                <a:latin typeface="Calibri" panose="020F0502020204030204"/>
              </a:rPr>
              <a:t>Product details</a:t>
            </a:r>
            <a:r>
              <a:rPr lang="en-US" sz="900" dirty="0">
                <a:solidFill>
                  <a:prstClr val="black"/>
                </a:solidFill>
                <a:latin typeface="Calibri" panose="020F0502020204030204"/>
              </a:rPr>
              <a:t>: a detailed view of the compressors’ features, their Customer Benefits and their installation options.</a:t>
            </a:r>
          </a:p>
          <a:p>
            <a:pPr marR="0" lvl="0" algn="l" defTabSz="914400" rtl="0" eaLnBrk="1" fontAlgn="auto" latinLnBrk="0" hangingPunct="1">
              <a:lnSpc>
                <a:spcPct val="100000"/>
              </a:lnSpc>
              <a:spcBef>
                <a:spcPts val="0"/>
              </a:spcBef>
              <a:spcAft>
                <a:spcPts val="0"/>
              </a:spcAft>
              <a:buClrTx/>
              <a:buSzTx/>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b="1" dirty="0">
                <a:solidFill>
                  <a:prstClr val="black"/>
                </a:solidFill>
                <a:latin typeface="Calibri" panose="020F0502020204030204"/>
              </a:rPr>
              <a:t>Sales: </a:t>
            </a:r>
            <a:r>
              <a:rPr lang="en-US" sz="900" dirty="0">
                <a:solidFill>
                  <a:prstClr val="black"/>
                </a:solidFill>
                <a:latin typeface="Calibri" panose="020F0502020204030204"/>
              </a:rPr>
              <a:t>all information you learned in the previous chapters comes together. Your knowledge will be put to the test!</a:t>
            </a:r>
          </a:p>
          <a:p>
            <a:pPr marR="0" lvl="0" algn="l" defTabSz="914400" rtl="0" eaLnBrk="1" fontAlgn="auto" latinLnBrk="0" hangingPunct="1">
              <a:lnSpc>
                <a:spcPct val="100000"/>
              </a:lnSpc>
              <a:spcBef>
                <a:spcPts val="0"/>
              </a:spcBef>
              <a:spcAft>
                <a:spcPts val="0"/>
              </a:spcAft>
              <a:buClrTx/>
              <a:buSzTx/>
              <a:tabLst/>
              <a:defRPr/>
            </a:pP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b="1" dirty="0">
                <a:solidFill>
                  <a:prstClr val="black"/>
                </a:solidFill>
                <a:latin typeface="Calibri" panose="020F0502020204030204"/>
              </a:rPr>
              <a:t>The reason behind this 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With the introduction, the learner gets a general idea of the new machine; this helps in the market chapter.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In the market we define the current market and the opportunities – and where the new machine fits 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Then we dive deeper into the </a:t>
            </a:r>
            <a:r>
              <a:rPr lang="en-US" sz="900" dirty="0">
                <a:solidFill>
                  <a:prstClr val="black"/>
                </a:solidFill>
                <a:latin typeface="Calibri" panose="020F0502020204030204"/>
              </a:rPr>
              <a:t>advantages of the new machine.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When the product and the market is known, it is time to learn how to make the sale by combining what’s been learned in the two other sections.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17F60201-59B8-9445-A11D-3254DB32554D}"/>
              </a:ext>
            </a:extLst>
          </p:cNvPr>
          <p:cNvPicPr>
            <a:picLocks noChangeAspect="1"/>
          </p:cNvPicPr>
          <p:nvPr/>
        </p:nvPicPr>
        <p:blipFill>
          <a:blip r:embed="rId4"/>
          <a:srcRect/>
          <a:stretch/>
        </p:blipFill>
        <p:spPr>
          <a:xfrm>
            <a:off x="578665" y="3424422"/>
            <a:ext cx="3914204" cy="2427832"/>
          </a:xfrm>
          <a:prstGeom prst="rect">
            <a:avLst/>
          </a:prstGeom>
          <a:ln w="3175">
            <a:solidFill>
              <a:schemeClr val="tx1"/>
            </a:solidFill>
          </a:ln>
        </p:spPr>
      </p:pic>
      <p:sp>
        <p:nvSpPr>
          <p:cNvPr id="10" name="TextBox 10">
            <a:extLst>
              <a:ext uri="{FF2B5EF4-FFF2-40B4-BE49-F238E27FC236}">
                <a16:creationId xmlns:a16="http://schemas.microsoft.com/office/drawing/2014/main" id="{824D5377-3DF6-7549-BE7C-0840D5514C0F}"/>
              </a:ext>
            </a:extLst>
          </p:cNvPr>
          <p:cNvSpPr txBox="1"/>
          <p:nvPr/>
        </p:nvSpPr>
        <p:spPr>
          <a:xfrm>
            <a:off x="8037079" y="912928"/>
            <a:ext cx="2804865" cy="10002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About these round-up pages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Between every chapter, we will display this “summary”, where the coach (to be designed) rounds up the key takeaways from the previous chapter and tell what to expect in the next.</a:t>
            </a:r>
            <a:endParaRPr kumimoji="0" lang="en-US" sz="9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4" name="TextBox 10">
            <a:extLst>
              <a:ext uri="{FF2B5EF4-FFF2-40B4-BE49-F238E27FC236}">
                <a16:creationId xmlns:a16="http://schemas.microsoft.com/office/drawing/2014/main" id="{E0FED0D9-B00C-704A-8FBD-E3FC88DBF115}"/>
              </a:ext>
            </a:extLst>
          </p:cNvPr>
          <p:cNvSpPr txBox="1"/>
          <p:nvPr/>
        </p:nvSpPr>
        <p:spPr>
          <a:xfrm>
            <a:off x="8037079" y="1985589"/>
            <a:ext cx="2804865" cy="14157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About the chapters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Every chapter will have a similar structure: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The learner is guided through information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The learner can explore similar information on his own.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A test is taken at the end of the chapter. The user can go back to the information to look op information he might have missed.</a:t>
            </a: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245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D50A1AC-8487-724E-B47B-01E91E73E373}"/>
              </a:ext>
            </a:extLst>
          </p:cNvPr>
          <p:cNvPicPr>
            <a:picLocks noChangeAspect="1"/>
          </p:cNvPicPr>
          <p:nvPr/>
        </p:nvPicPr>
        <p:blipFill>
          <a:blip r:embed="rId3"/>
          <a:srcRect/>
          <a:stretch/>
        </p:blipFill>
        <p:spPr>
          <a:xfrm>
            <a:off x="578666" y="918060"/>
            <a:ext cx="3914203" cy="2427832"/>
          </a:xfrm>
          <a:prstGeom prst="rect">
            <a:avLst/>
          </a:prstGeom>
          <a:ln w="3175">
            <a:solidFill>
              <a:schemeClr val="tx1"/>
            </a:solidFill>
          </a:ln>
        </p:spPr>
      </p:pic>
      <p:sp>
        <p:nvSpPr>
          <p:cNvPr id="9" name="TextBox 10">
            <a:extLst>
              <a:ext uri="{FF2B5EF4-FFF2-40B4-BE49-F238E27FC236}">
                <a16:creationId xmlns:a16="http://schemas.microsoft.com/office/drawing/2014/main" id="{345944F1-045A-1B40-89B8-8002D89FA15F}"/>
              </a:ext>
            </a:extLst>
          </p:cNvPr>
          <p:cNvSpPr txBox="1"/>
          <p:nvPr/>
        </p:nvSpPr>
        <p:spPr>
          <a:xfrm>
            <a:off x="4761944" y="918060"/>
            <a:ext cx="2804865" cy="18312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rPr>
              <a:t>Explaining the training concept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In a few steps, we show the user how the training is built up. To avoid any confusion.</a:t>
            </a:r>
          </a:p>
          <a:p>
            <a:pPr marR="0" lvl="0" algn="l" defTabSz="914400" rtl="0" eaLnBrk="1" fontAlgn="auto" latinLnBrk="0" hangingPunct="1">
              <a:lnSpc>
                <a:spcPct val="100000"/>
              </a:lnSpc>
              <a:spcBef>
                <a:spcPts val="0"/>
              </a:spcBef>
              <a:spcAft>
                <a:spcPts val="0"/>
              </a:spcAft>
              <a:buClrTx/>
              <a:buSzTx/>
              <a:tabLst/>
              <a:defRPr/>
            </a:pPr>
            <a:endPar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The main navigations 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Dialog boxes by a coach – this will make it more personal (coach to be designed)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Calibri" panose="020F0502020204030204"/>
              </a:rPr>
              <a:t>An overview of the chapters and the progress is shown in the bottom bar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Side menu to navigate inside a chapter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17F60201-59B8-9445-A11D-3254DB32554D}"/>
              </a:ext>
            </a:extLst>
          </p:cNvPr>
          <p:cNvPicPr>
            <a:picLocks noChangeAspect="1"/>
          </p:cNvPicPr>
          <p:nvPr/>
        </p:nvPicPr>
        <p:blipFill>
          <a:blip r:embed="rId4"/>
          <a:srcRect/>
          <a:stretch/>
        </p:blipFill>
        <p:spPr>
          <a:xfrm>
            <a:off x="578666" y="3424422"/>
            <a:ext cx="3914201" cy="2427832"/>
          </a:xfrm>
          <a:prstGeom prst="rect">
            <a:avLst/>
          </a:prstGeom>
          <a:ln w="3175">
            <a:solidFill>
              <a:schemeClr val="tx1"/>
            </a:solidFill>
          </a:ln>
        </p:spPr>
      </p:pic>
    </p:spTree>
    <p:extLst>
      <p:ext uri="{BB962C8B-B14F-4D97-AF65-F5344CB8AC3E}">
        <p14:creationId xmlns:p14="http://schemas.microsoft.com/office/powerpoint/2010/main" val="284019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D50A1AC-8487-724E-B47B-01E91E73E373}"/>
              </a:ext>
            </a:extLst>
          </p:cNvPr>
          <p:cNvPicPr>
            <a:picLocks noChangeAspect="1"/>
          </p:cNvPicPr>
          <p:nvPr/>
        </p:nvPicPr>
        <p:blipFill>
          <a:blip r:embed="rId3"/>
          <a:srcRect/>
          <a:stretch/>
        </p:blipFill>
        <p:spPr>
          <a:xfrm>
            <a:off x="578667" y="918060"/>
            <a:ext cx="3914201" cy="2427832"/>
          </a:xfrm>
          <a:prstGeom prst="rect">
            <a:avLst/>
          </a:prstGeom>
          <a:ln w="3175">
            <a:solidFill>
              <a:schemeClr val="tx1"/>
            </a:solidFill>
          </a:ln>
        </p:spPr>
      </p:pic>
      <p:pic>
        <p:nvPicPr>
          <p:cNvPr id="12" name="Picture 11">
            <a:extLst>
              <a:ext uri="{FF2B5EF4-FFF2-40B4-BE49-F238E27FC236}">
                <a16:creationId xmlns:a16="http://schemas.microsoft.com/office/drawing/2014/main" id="{17F60201-59B8-9445-A11D-3254DB32554D}"/>
              </a:ext>
            </a:extLst>
          </p:cNvPr>
          <p:cNvPicPr>
            <a:picLocks noChangeAspect="1"/>
          </p:cNvPicPr>
          <p:nvPr/>
        </p:nvPicPr>
        <p:blipFill>
          <a:blip r:embed="rId4"/>
          <a:srcRect/>
          <a:stretch/>
        </p:blipFill>
        <p:spPr>
          <a:xfrm>
            <a:off x="578666" y="3424422"/>
            <a:ext cx="3914201" cy="2427831"/>
          </a:xfrm>
          <a:prstGeom prst="rect">
            <a:avLst/>
          </a:prstGeom>
          <a:ln w="3175">
            <a:solidFill>
              <a:schemeClr val="tx1"/>
            </a:solidFill>
          </a:ln>
        </p:spPr>
      </p:pic>
      <p:sp>
        <p:nvSpPr>
          <p:cNvPr id="10" name="TextBox 10">
            <a:extLst>
              <a:ext uri="{FF2B5EF4-FFF2-40B4-BE49-F238E27FC236}">
                <a16:creationId xmlns:a16="http://schemas.microsoft.com/office/drawing/2014/main" id="{DE825897-3E19-0148-87EF-305DF646CDE0}"/>
              </a:ext>
            </a:extLst>
          </p:cNvPr>
          <p:cNvSpPr txBox="1"/>
          <p:nvPr/>
        </p:nvSpPr>
        <p:spPr>
          <a:xfrm>
            <a:off x="4894270" y="3424422"/>
            <a:ext cx="2804865" cy="14157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400" b="1" dirty="0">
                <a:solidFill>
                  <a:prstClr val="black"/>
                </a:solidFill>
                <a:latin typeface="Calibri" panose="020F0502020204030204"/>
              </a:rPr>
              <a:t>Range</a:t>
            </a:r>
            <a:endPar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The first part (Range) of this chapter is guided by the coach. </a:t>
            </a:r>
          </a:p>
          <a:p>
            <a:pPr marR="0" lvl="0" algn="l" defTabSz="914400" rtl="0" eaLnBrk="1" fontAlgn="auto" latinLnBrk="0" hangingPunct="1">
              <a:lnSpc>
                <a:spcPct val="100000"/>
              </a:lnSpc>
              <a:spcBef>
                <a:spcPts val="0"/>
              </a:spcBef>
              <a:spcAft>
                <a:spcPts val="0"/>
              </a:spcAft>
              <a:buClrTx/>
              <a:buSzTx/>
              <a:tabLst/>
              <a:defRPr/>
            </a:pPr>
            <a:endParaRPr lang="en-US" sz="900" dirty="0">
              <a:solidFill>
                <a:prstClr val="black"/>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The other parts will be free to navigate through, after the range section is completed.</a:t>
            </a:r>
          </a:p>
          <a:p>
            <a:pPr marR="0" lvl="0" algn="l" defTabSz="914400" rtl="0" eaLnBrk="1" fontAlgn="auto" latinLnBrk="0" hangingPunct="1">
              <a:lnSpc>
                <a:spcPct val="100000"/>
              </a:lnSpc>
              <a:spcBef>
                <a:spcPts val="0"/>
              </a:spcBef>
              <a:spcAft>
                <a:spcPts val="0"/>
              </a:spcAft>
              <a:buClrTx/>
              <a:buSzTx/>
              <a:tabLst/>
              <a:defRPr/>
            </a:pPr>
            <a:endPar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1135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D50A1AC-8487-724E-B47B-01E91E73E373}"/>
              </a:ext>
            </a:extLst>
          </p:cNvPr>
          <p:cNvPicPr>
            <a:picLocks noChangeAspect="1"/>
          </p:cNvPicPr>
          <p:nvPr/>
        </p:nvPicPr>
        <p:blipFill>
          <a:blip r:embed="rId3"/>
          <a:srcRect/>
          <a:stretch/>
        </p:blipFill>
        <p:spPr>
          <a:xfrm>
            <a:off x="578668" y="918061"/>
            <a:ext cx="2205422" cy="1367940"/>
          </a:xfrm>
          <a:prstGeom prst="rect">
            <a:avLst/>
          </a:prstGeom>
          <a:ln w="3175">
            <a:solidFill>
              <a:schemeClr val="tx1"/>
            </a:solidFill>
          </a:ln>
        </p:spPr>
      </p:pic>
      <p:pic>
        <p:nvPicPr>
          <p:cNvPr id="13" name="Picture 12">
            <a:extLst>
              <a:ext uri="{FF2B5EF4-FFF2-40B4-BE49-F238E27FC236}">
                <a16:creationId xmlns:a16="http://schemas.microsoft.com/office/drawing/2014/main" id="{362D12D8-D886-6847-8F4B-AD34F072C7AF}"/>
              </a:ext>
            </a:extLst>
          </p:cNvPr>
          <p:cNvPicPr>
            <a:picLocks noChangeAspect="1"/>
          </p:cNvPicPr>
          <p:nvPr/>
        </p:nvPicPr>
        <p:blipFill>
          <a:blip r:embed="rId4"/>
          <a:srcRect/>
          <a:stretch/>
        </p:blipFill>
        <p:spPr>
          <a:xfrm>
            <a:off x="2895441" y="918061"/>
            <a:ext cx="2205421" cy="1367940"/>
          </a:xfrm>
          <a:prstGeom prst="rect">
            <a:avLst/>
          </a:prstGeom>
          <a:ln w="3175">
            <a:solidFill>
              <a:schemeClr val="tx1"/>
            </a:solidFill>
          </a:ln>
        </p:spPr>
      </p:pic>
      <p:pic>
        <p:nvPicPr>
          <p:cNvPr id="14" name="Picture 13">
            <a:extLst>
              <a:ext uri="{FF2B5EF4-FFF2-40B4-BE49-F238E27FC236}">
                <a16:creationId xmlns:a16="http://schemas.microsoft.com/office/drawing/2014/main" id="{F8331635-1182-7342-A889-C9DDFDC050D0}"/>
              </a:ext>
            </a:extLst>
          </p:cNvPr>
          <p:cNvPicPr>
            <a:picLocks noChangeAspect="1"/>
          </p:cNvPicPr>
          <p:nvPr/>
        </p:nvPicPr>
        <p:blipFill>
          <a:blip r:embed="rId5"/>
          <a:srcRect/>
          <a:stretch/>
        </p:blipFill>
        <p:spPr>
          <a:xfrm>
            <a:off x="5207818" y="918061"/>
            <a:ext cx="2205421" cy="1367939"/>
          </a:xfrm>
          <a:prstGeom prst="rect">
            <a:avLst/>
          </a:prstGeom>
          <a:ln w="3175">
            <a:solidFill>
              <a:schemeClr val="tx1"/>
            </a:solidFill>
          </a:ln>
        </p:spPr>
      </p:pic>
      <p:pic>
        <p:nvPicPr>
          <p:cNvPr id="15" name="Picture 14">
            <a:extLst>
              <a:ext uri="{FF2B5EF4-FFF2-40B4-BE49-F238E27FC236}">
                <a16:creationId xmlns:a16="http://schemas.microsoft.com/office/drawing/2014/main" id="{E6E30EB3-528C-504B-B69C-2E4A8EC9FAC5}"/>
              </a:ext>
            </a:extLst>
          </p:cNvPr>
          <p:cNvPicPr>
            <a:picLocks noChangeAspect="1"/>
          </p:cNvPicPr>
          <p:nvPr/>
        </p:nvPicPr>
        <p:blipFill>
          <a:blip r:embed="rId6"/>
          <a:srcRect/>
          <a:stretch/>
        </p:blipFill>
        <p:spPr>
          <a:xfrm>
            <a:off x="7603723" y="918061"/>
            <a:ext cx="2205419" cy="1367939"/>
          </a:xfrm>
          <a:prstGeom prst="rect">
            <a:avLst/>
          </a:prstGeom>
          <a:ln w="3175">
            <a:solidFill>
              <a:schemeClr val="tx1"/>
            </a:solidFill>
          </a:ln>
        </p:spPr>
      </p:pic>
      <p:pic>
        <p:nvPicPr>
          <p:cNvPr id="16" name="Picture 15">
            <a:extLst>
              <a:ext uri="{FF2B5EF4-FFF2-40B4-BE49-F238E27FC236}">
                <a16:creationId xmlns:a16="http://schemas.microsoft.com/office/drawing/2014/main" id="{C740D30A-D318-B545-B2FB-76513C76A351}"/>
              </a:ext>
            </a:extLst>
          </p:cNvPr>
          <p:cNvPicPr>
            <a:picLocks noChangeAspect="1"/>
          </p:cNvPicPr>
          <p:nvPr/>
        </p:nvPicPr>
        <p:blipFill>
          <a:blip r:embed="rId7"/>
          <a:srcRect/>
          <a:stretch/>
        </p:blipFill>
        <p:spPr>
          <a:xfrm>
            <a:off x="578668" y="2399458"/>
            <a:ext cx="4523221" cy="2805583"/>
          </a:xfrm>
          <a:prstGeom prst="rect">
            <a:avLst/>
          </a:prstGeom>
          <a:ln w="3175">
            <a:solidFill>
              <a:schemeClr val="tx1"/>
            </a:solidFill>
          </a:ln>
        </p:spPr>
      </p:pic>
      <p:sp>
        <p:nvSpPr>
          <p:cNvPr id="18" name="TextBox 10">
            <a:extLst>
              <a:ext uri="{FF2B5EF4-FFF2-40B4-BE49-F238E27FC236}">
                <a16:creationId xmlns:a16="http://schemas.microsoft.com/office/drawing/2014/main" id="{F958A273-9087-1043-B0B0-3F52E7B67AB1}"/>
              </a:ext>
            </a:extLst>
          </p:cNvPr>
          <p:cNvSpPr txBox="1"/>
          <p:nvPr/>
        </p:nvSpPr>
        <p:spPr>
          <a:xfrm>
            <a:off x="5474563" y="2599288"/>
            <a:ext cx="2804865" cy="10002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400" b="1" dirty="0">
                <a:solidFill>
                  <a:prstClr val="black"/>
                </a:solidFill>
                <a:latin typeface="Calibri" panose="020F0502020204030204"/>
              </a:rPr>
              <a:t>Range</a:t>
            </a:r>
            <a:endPar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The table of pressure ranges, will be built up, step by step.</a:t>
            </a:r>
          </a:p>
          <a:p>
            <a:pPr marR="0" lvl="0" algn="l" defTabSz="914400" rtl="0" eaLnBrk="1" fontAlgn="auto" latinLnBrk="0" hangingPunct="1">
              <a:lnSpc>
                <a:spcPct val="100000"/>
              </a:lnSpc>
              <a:spcBef>
                <a:spcPts val="0"/>
              </a:spcBef>
              <a:spcAft>
                <a:spcPts val="0"/>
              </a:spcAft>
              <a:buClrTx/>
              <a:buSzTx/>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The coach explains every step.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2" name="Right Arrow 1">
            <a:extLst>
              <a:ext uri="{FF2B5EF4-FFF2-40B4-BE49-F238E27FC236}">
                <a16:creationId xmlns:a16="http://schemas.microsoft.com/office/drawing/2014/main" id="{23B2B7AB-69B9-8540-B410-2C70009B9BE0}"/>
              </a:ext>
            </a:extLst>
          </p:cNvPr>
          <p:cNvSpPr/>
          <p:nvPr/>
        </p:nvSpPr>
        <p:spPr>
          <a:xfrm>
            <a:off x="1415562" y="1602030"/>
            <a:ext cx="8783515" cy="134451"/>
          </a:xfrm>
          <a:prstGeom prst="rightArrow">
            <a:avLst/>
          </a:prstGeom>
          <a:solidFill>
            <a:srgbClr val="D68119"/>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3547837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C740D30A-D318-B545-B2FB-76513C76A351}"/>
              </a:ext>
            </a:extLst>
          </p:cNvPr>
          <p:cNvPicPr>
            <a:picLocks noChangeAspect="1"/>
          </p:cNvPicPr>
          <p:nvPr/>
        </p:nvPicPr>
        <p:blipFill>
          <a:blip r:embed="rId3"/>
          <a:srcRect/>
          <a:stretch/>
        </p:blipFill>
        <p:spPr>
          <a:xfrm>
            <a:off x="644610" y="815961"/>
            <a:ext cx="3284318" cy="2037139"/>
          </a:xfrm>
          <a:prstGeom prst="rect">
            <a:avLst/>
          </a:prstGeom>
          <a:ln w="3175">
            <a:solidFill>
              <a:schemeClr val="tx1"/>
            </a:solidFill>
          </a:ln>
        </p:spPr>
      </p:pic>
      <p:sp>
        <p:nvSpPr>
          <p:cNvPr id="18" name="TextBox 10">
            <a:extLst>
              <a:ext uri="{FF2B5EF4-FFF2-40B4-BE49-F238E27FC236}">
                <a16:creationId xmlns:a16="http://schemas.microsoft.com/office/drawing/2014/main" id="{F958A273-9087-1043-B0B0-3F52E7B67AB1}"/>
              </a:ext>
            </a:extLst>
          </p:cNvPr>
          <p:cNvSpPr txBox="1"/>
          <p:nvPr/>
        </p:nvSpPr>
        <p:spPr>
          <a:xfrm>
            <a:off x="644610" y="3078468"/>
            <a:ext cx="4107632" cy="10002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400" b="1" dirty="0">
                <a:solidFill>
                  <a:prstClr val="black"/>
                </a:solidFill>
                <a:latin typeface="Calibri" panose="020F0502020204030204"/>
              </a:rPr>
              <a:t>Nomenclature</a:t>
            </a:r>
            <a:endPar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In the first step, the nomenclature is explained.</a:t>
            </a:r>
          </a:p>
          <a:p>
            <a:pPr marR="0" lvl="0" algn="l" defTabSz="914400" rtl="0" eaLnBrk="1" fontAlgn="auto" latinLnBrk="0" hangingPunct="1">
              <a:lnSpc>
                <a:spcPct val="100000"/>
              </a:lnSpc>
              <a:spcBef>
                <a:spcPts val="0"/>
              </a:spcBef>
              <a:spcAft>
                <a:spcPts val="0"/>
              </a:spcAft>
              <a:buClrTx/>
              <a:buSzTx/>
              <a:tabLst/>
              <a:defRPr/>
            </a:pPr>
            <a:r>
              <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rPr>
              <a:t>In the second step 2 exercises (drag and drop) are presented.</a:t>
            </a: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It is always possible to go back to the first slide and learn how it should be done.</a:t>
            </a:r>
            <a:endPar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A9ACEB97-A5EE-774C-A574-9D51BE6EFB05}"/>
              </a:ext>
            </a:extLst>
          </p:cNvPr>
          <p:cNvPicPr>
            <a:picLocks noChangeAspect="1"/>
          </p:cNvPicPr>
          <p:nvPr/>
        </p:nvPicPr>
        <p:blipFill>
          <a:blip r:embed="rId4"/>
          <a:srcRect/>
          <a:stretch/>
        </p:blipFill>
        <p:spPr>
          <a:xfrm>
            <a:off x="4157137" y="815960"/>
            <a:ext cx="3284318" cy="2037139"/>
          </a:xfrm>
          <a:prstGeom prst="rect">
            <a:avLst/>
          </a:prstGeom>
          <a:ln w="3175">
            <a:solidFill>
              <a:schemeClr val="tx1"/>
            </a:solidFill>
          </a:ln>
        </p:spPr>
      </p:pic>
      <p:pic>
        <p:nvPicPr>
          <p:cNvPr id="17" name="Picture 16">
            <a:extLst>
              <a:ext uri="{FF2B5EF4-FFF2-40B4-BE49-F238E27FC236}">
                <a16:creationId xmlns:a16="http://schemas.microsoft.com/office/drawing/2014/main" id="{65FA1098-DD18-694B-9E74-3E93A11736C6}"/>
              </a:ext>
            </a:extLst>
          </p:cNvPr>
          <p:cNvPicPr>
            <a:picLocks noChangeAspect="1"/>
          </p:cNvPicPr>
          <p:nvPr/>
        </p:nvPicPr>
        <p:blipFill>
          <a:blip r:embed="rId5"/>
          <a:srcRect/>
          <a:stretch/>
        </p:blipFill>
        <p:spPr>
          <a:xfrm>
            <a:off x="7660871" y="815961"/>
            <a:ext cx="3284318" cy="2037139"/>
          </a:xfrm>
          <a:prstGeom prst="rect">
            <a:avLst/>
          </a:prstGeom>
          <a:ln w="3175">
            <a:solidFill>
              <a:schemeClr val="tx1"/>
            </a:solidFill>
          </a:ln>
        </p:spPr>
      </p:pic>
    </p:spTree>
    <p:extLst>
      <p:ext uri="{BB962C8B-B14F-4D97-AF65-F5344CB8AC3E}">
        <p14:creationId xmlns:p14="http://schemas.microsoft.com/office/powerpoint/2010/main" val="3341053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C740D30A-D318-B545-B2FB-76513C76A351}"/>
              </a:ext>
            </a:extLst>
          </p:cNvPr>
          <p:cNvPicPr>
            <a:picLocks noChangeAspect="1"/>
          </p:cNvPicPr>
          <p:nvPr/>
        </p:nvPicPr>
        <p:blipFill>
          <a:blip r:embed="rId3"/>
          <a:srcRect/>
          <a:stretch/>
        </p:blipFill>
        <p:spPr>
          <a:xfrm>
            <a:off x="644610" y="815961"/>
            <a:ext cx="3284318" cy="2037138"/>
          </a:xfrm>
          <a:prstGeom prst="rect">
            <a:avLst/>
          </a:prstGeom>
          <a:ln w="3175">
            <a:solidFill>
              <a:schemeClr val="tx1"/>
            </a:solidFill>
          </a:ln>
        </p:spPr>
      </p:pic>
      <p:sp>
        <p:nvSpPr>
          <p:cNvPr id="18" name="TextBox 10">
            <a:extLst>
              <a:ext uri="{FF2B5EF4-FFF2-40B4-BE49-F238E27FC236}">
                <a16:creationId xmlns:a16="http://schemas.microsoft.com/office/drawing/2014/main" id="{F958A273-9087-1043-B0B0-3F52E7B67AB1}"/>
              </a:ext>
            </a:extLst>
          </p:cNvPr>
          <p:cNvSpPr txBox="1"/>
          <p:nvPr/>
        </p:nvSpPr>
        <p:spPr>
          <a:xfrm>
            <a:off x="644610" y="3078468"/>
            <a:ext cx="4107632" cy="18312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400" b="1" dirty="0">
                <a:solidFill>
                  <a:prstClr val="black"/>
                </a:solidFill>
                <a:latin typeface="Calibri" panose="020F0502020204030204"/>
              </a:rPr>
              <a:t>Applications</a:t>
            </a:r>
            <a:endPar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As this is only the introduction, we are not going to deep into details about the applications. This is repeated in the market sections.</a:t>
            </a:r>
          </a:p>
          <a:p>
            <a:pPr marR="0" lvl="0" algn="l" defTabSz="914400" rtl="0" eaLnBrk="1" fontAlgn="auto" latinLnBrk="0" hangingPunct="1">
              <a:lnSpc>
                <a:spcPct val="100000"/>
              </a:lnSpc>
              <a:spcBef>
                <a:spcPts val="0"/>
              </a:spcBef>
              <a:spcAft>
                <a:spcPts val="0"/>
              </a:spcAft>
              <a:buClrTx/>
              <a:buSzTx/>
              <a:tabLst/>
              <a:defRPr/>
            </a:pPr>
            <a:endParaRPr kumimoji="0" lang="en-US" sz="9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However, we want to show it here already, as repetition is an important learning factor.</a:t>
            </a:r>
            <a:endParaRPr lang="en-US" sz="900" dirty="0">
              <a:solidFill>
                <a:srgbClr val="FF0000"/>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latin typeface="Calibri" panose="020F0502020204030204"/>
              </a:rPr>
              <a:t>The user can click a picture, it flips, and a little background information is shown.</a:t>
            </a:r>
          </a:p>
          <a:p>
            <a:pPr marR="0" lvl="0" algn="l" defTabSz="914400" rtl="0" eaLnBrk="1" fontAlgn="auto" latinLnBrk="0" hangingPunct="1">
              <a:lnSpc>
                <a:spcPct val="100000"/>
              </a:lnSpc>
              <a:spcBef>
                <a:spcPts val="0"/>
              </a:spcBef>
              <a:spcAft>
                <a:spcPts val="0"/>
              </a:spcAft>
              <a:buClrTx/>
              <a:buSzTx/>
              <a:tabLst/>
              <a:defRPr/>
            </a:pPr>
            <a:r>
              <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rPr>
              <a:t>This </a:t>
            </a:r>
            <a:r>
              <a:rPr lang="en-US" sz="900" dirty="0">
                <a:solidFill>
                  <a:srgbClr val="FF0000"/>
                </a:solidFill>
                <a:latin typeface="Calibri" panose="020F0502020204030204"/>
              </a:rPr>
              <a:t>info needs to be supplied by Atlas Copco</a:t>
            </a:r>
          </a:p>
          <a:p>
            <a:pPr marR="0" lvl="0" algn="l" defTabSz="914400" rtl="0" eaLnBrk="1" fontAlgn="auto" latinLnBrk="0" hangingPunct="1">
              <a:lnSpc>
                <a:spcPct val="100000"/>
              </a:lnSpc>
              <a:spcBef>
                <a:spcPts val="0"/>
              </a:spcBef>
              <a:spcAft>
                <a:spcPts val="0"/>
              </a:spcAft>
              <a:buClrTx/>
              <a:buSzTx/>
              <a:tabLst/>
              <a:defRPr/>
            </a:pPr>
            <a:endParaRPr kumimoji="0" lang="en-US" sz="900" i="0" u="none" strike="noStrike" kern="1200" cap="none" spc="0" normalizeH="0" baseline="0" noProof="0" dirty="0">
              <a:ln>
                <a:noFill/>
              </a:ln>
              <a:solidFill>
                <a:srgbClr val="FF0000"/>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latin typeface="Calibri" panose="020F0502020204030204"/>
              </a:rPr>
              <a:t>The same animation principle will be used in the market section.</a:t>
            </a:r>
            <a:endParaRPr kumimoji="0" lang="en-US" sz="900" i="0" u="none" strike="noStrike" kern="1200" cap="none" spc="0" normalizeH="0" baseline="0" noProof="0" dirty="0">
              <a:ln>
                <a:noFill/>
              </a:ln>
              <a:effectLst/>
              <a:uLnTx/>
              <a:uFillTx/>
              <a:latin typeface="Calibri" panose="020F0502020204030204"/>
            </a:endParaRPr>
          </a:p>
        </p:txBody>
      </p:sp>
      <p:pic>
        <p:nvPicPr>
          <p:cNvPr id="12" name="Picture 11">
            <a:extLst>
              <a:ext uri="{FF2B5EF4-FFF2-40B4-BE49-F238E27FC236}">
                <a16:creationId xmlns:a16="http://schemas.microsoft.com/office/drawing/2014/main" id="{A9ACEB97-A5EE-774C-A574-9D51BE6EFB05}"/>
              </a:ext>
            </a:extLst>
          </p:cNvPr>
          <p:cNvPicPr>
            <a:picLocks noChangeAspect="1"/>
          </p:cNvPicPr>
          <p:nvPr/>
        </p:nvPicPr>
        <p:blipFill>
          <a:blip r:embed="rId4"/>
          <a:srcRect/>
          <a:stretch/>
        </p:blipFill>
        <p:spPr>
          <a:xfrm>
            <a:off x="4157137" y="815960"/>
            <a:ext cx="3284318" cy="2037138"/>
          </a:xfrm>
          <a:prstGeom prst="rect">
            <a:avLst/>
          </a:prstGeom>
          <a:ln w="3175">
            <a:solidFill>
              <a:schemeClr val="tx1"/>
            </a:solidFill>
          </a:ln>
        </p:spPr>
      </p:pic>
    </p:spTree>
    <p:extLst>
      <p:ext uri="{BB962C8B-B14F-4D97-AF65-F5344CB8AC3E}">
        <p14:creationId xmlns:p14="http://schemas.microsoft.com/office/powerpoint/2010/main" val="533130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68D1A2-03D8-8A40-BDAF-8CB4CFC11A48}"/>
              </a:ext>
            </a:extLst>
          </p:cNvPr>
          <p:cNvSpPr txBox="1"/>
          <p:nvPr/>
        </p:nvSpPr>
        <p:spPr>
          <a:xfrm>
            <a:off x="330506" y="6184679"/>
            <a:ext cx="8119871" cy="400110"/>
          </a:xfrm>
          <a:prstGeom prst="rect">
            <a:avLst/>
          </a:prstGeom>
          <a:noFill/>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2000" b="0" u="none" strike="noStrike" kern="1200" cap="none" spc="0" normalizeH="0" baseline="0" noProof="0" dirty="0">
                <a:ln>
                  <a:noFill/>
                </a:ln>
                <a:solidFill>
                  <a:srgbClr val="FFFFFF"/>
                </a:solidFill>
                <a:effectLst/>
                <a:uLnTx/>
                <a:uFillTx/>
                <a:latin typeface="Calibri"/>
                <a:ea typeface="+mn-ea"/>
                <a:cs typeface="Myriad Pro Light"/>
              </a:rPr>
              <a:t>LP 55-250kW 5 Bar – Structure E-learning</a:t>
            </a:r>
            <a:endParaRPr kumimoji="0" lang="en-US" sz="2000" b="0" u="none" strike="noStrike" kern="1200" cap="none" spc="0" normalizeH="0" baseline="0" noProof="0" dirty="0">
              <a:ln>
                <a:noFill/>
              </a:ln>
              <a:solidFill>
                <a:srgbClr val="FFFFFF"/>
              </a:solidFill>
              <a:effectLst/>
              <a:uLnTx/>
              <a:uFillTx/>
              <a:latin typeface="Calibri"/>
              <a:ea typeface="+mn-ea"/>
              <a:cs typeface="Myriad Pro Light"/>
            </a:endParaRPr>
          </a:p>
        </p:txBody>
      </p:sp>
      <p:cxnSp>
        <p:nvCxnSpPr>
          <p:cNvPr id="11" name="Straight Connector 10">
            <a:extLst>
              <a:ext uri="{FF2B5EF4-FFF2-40B4-BE49-F238E27FC236}">
                <a16:creationId xmlns:a16="http://schemas.microsoft.com/office/drawing/2014/main" id="{BDCD8D3F-3585-3241-B0BA-3EB468F19BDB}"/>
              </a:ext>
            </a:extLst>
          </p:cNvPr>
          <p:cNvCxnSpPr>
            <a:cxnSpLocks/>
          </p:cNvCxnSpPr>
          <p:nvPr/>
        </p:nvCxnSpPr>
        <p:spPr>
          <a:xfrm>
            <a:off x="0" y="6018466"/>
            <a:ext cx="12192000" cy="0"/>
          </a:xfrm>
          <a:prstGeom prst="line">
            <a:avLst/>
          </a:prstGeom>
          <a:ln w="34925">
            <a:solidFill>
              <a:srgbClr val="D68119"/>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C740D30A-D318-B545-B2FB-76513C76A351}"/>
              </a:ext>
            </a:extLst>
          </p:cNvPr>
          <p:cNvPicPr>
            <a:picLocks noChangeAspect="1"/>
          </p:cNvPicPr>
          <p:nvPr/>
        </p:nvPicPr>
        <p:blipFill>
          <a:blip r:embed="rId3"/>
          <a:srcRect/>
          <a:stretch/>
        </p:blipFill>
        <p:spPr>
          <a:xfrm>
            <a:off x="644611" y="815961"/>
            <a:ext cx="3284316" cy="2037138"/>
          </a:xfrm>
          <a:prstGeom prst="rect">
            <a:avLst/>
          </a:prstGeom>
          <a:ln w="3175">
            <a:solidFill>
              <a:schemeClr val="tx1"/>
            </a:solidFill>
          </a:ln>
        </p:spPr>
      </p:pic>
      <p:sp>
        <p:nvSpPr>
          <p:cNvPr id="18" name="TextBox 10">
            <a:extLst>
              <a:ext uri="{FF2B5EF4-FFF2-40B4-BE49-F238E27FC236}">
                <a16:creationId xmlns:a16="http://schemas.microsoft.com/office/drawing/2014/main" id="{F958A273-9087-1043-B0B0-3F52E7B67AB1}"/>
              </a:ext>
            </a:extLst>
          </p:cNvPr>
          <p:cNvSpPr txBox="1"/>
          <p:nvPr/>
        </p:nvSpPr>
        <p:spPr>
          <a:xfrm>
            <a:off x="644610" y="3078468"/>
            <a:ext cx="4107632"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400" b="1" dirty="0">
                <a:solidFill>
                  <a:prstClr val="black"/>
                </a:solidFill>
                <a:latin typeface="Calibri" panose="020F0502020204030204"/>
              </a:rPr>
              <a:t>Technology</a:t>
            </a:r>
            <a:endPar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900" dirty="0">
                <a:solidFill>
                  <a:prstClr val="black"/>
                </a:solidFill>
                <a:latin typeface="Calibri" panose="020F0502020204030204"/>
              </a:rPr>
              <a:t>This is a very brief information slide, just saying that it is an oil injected screw compressor. </a:t>
            </a:r>
            <a:r>
              <a:rPr lang="en-US" sz="900" dirty="0">
                <a:solidFill>
                  <a:srgbClr val="FF0000"/>
                </a:solidFill>
                <a:latin typeface="Calibri" panose="020F0502020204030204"/>
              </a:rPr>
              <a:t>Maybe this can be extended with more information – to be defined by Atlas Copco.</a:t>
            </a:r>
            <a:endParaRPr kumimoji="0" lang="en-US" sz="900"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217591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0" marR="0" indent="0" algn="l" defTabSz="914400" rtl="0" eaLnBrk="1" fontAlgn="auto" latinLnBrk="0" hangingPunct="1">
          <a:lnSpc>
            <a:spcPct val="100000"/>
          </a:lnSpc>
          <a:spcBef>
            <a:spcPts val="0"/>
          </a:spcBef>
          <a:spcAft>
            <a:spcPts val="0"/>
          </a:spcAft>
          <a:buClrTx/>
          <a:buSzTx/>
          <a:buFontTx/>
          <a:buNone/>
          <a:tabLst/>
          <a:defRPr kumimoji="0" sz="1400" b="1" i="0" u="none" strike="noStrike" kern="1200" cap="none" spc="0" normalizeH="0" baseline="0" noProof="0" dirty="0">
            <a:ln>
              <a:noFill/>
            </a:ln>
            <a:solidFill>
              <a:prstClr val="black"/>
            </a:solidFill>
            <a:effectLst/>
            <a:uLnTx/>
            <a:uFillTx/>
            <a:latin typeface="Calibri" panose="020F0502020204030204"/>
            <a:ea typeface="+mn-ea"/>
            <a:cs typeface="+mn-cs"/>
          </a:defRPr>
        </a:defPPr>
      </a:lstStyle>
    </a:txDef>
  </a:objectDefaults>
  <a:extraClrSchemeLst/>
  <a:extLst>
    <a:ext uri="{05A4C25C-085E-4340-85A3-A5531E510DB2}">
      <thm15:themeFamily xmlns:thm15="http://schemas.microsoft.com/office/thememl/2012/main" name="Presentation1" id="{DCE8D769-CDCB-2D4F-8FEE-73033B7E6D7B}" vid="{90BEBC01-6695-8444-87CD-07BE39DF5E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746</TotalTime>
  <Words>1127</Words>
  <Application>Microsoft Macintosh PowerPoint</Application>
  <PresentationFormat>Widescreen</PresentationFormat>
  <Paragraphs>148</Paragraphs>
  <Slides>17</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Myriad Pro Light</vt:lpstr>
      <vt:lpstr>Myriad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Cornelis</dc:creator>
  <cp:lastModifiedBy>Sam Cornelis</cp:lastModifiedBy>
  <cp:revision>81</cp:revision>
  <dcterms:created xsi:type="dcterms:W3CDTF">2020-02-04T11:46:53Z</dcterms:created>
  <dcterms:modified xsi:type="dcterms:W3CDTF">2020-03-24T14:14:07Z</dcterms:modified>
</cp:coreProperties>
</file>